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2" r:id="rId6"/>
    <p:sldId id="263" r:id="rId7"/>
    <p:sldId id="266" r:id="rId8"/>
    <p:sldId id="279" r:id="rId9"/>
    <p:sldId id="280" r:id="rId10"/>
    <p:sldId id="281" r:id="rId11"/>
    <p:sldId id="283" r:id="rId12"/>
    <p:sldId id="275" r:id="rId13"/>
    <p:sldId id="276" r:id="rId14"/>
    <p:sldId id="270" r:id="rId15"/>
    <p:sldId id="284" r:id="rId16"/>
    <p:sldId id="265" r:id="rId17"/>
    <p:sldId id="272" r:id="rId18"/>
    <p:sldId id="277" r:id="rId19"/>
    <p:sldId id="278" r:id="rId20"/>
    <p:sldId id="285" r:id="rId21"/>
    <p:sldId id="274" r:id="rId22"/>
    <p:sldId id="267" r:id="rId23"/>
    <p:sldId id="268" r:id="rId24"/>
    <p:sldId id="269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1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A0DDB-4ABF-4343-A738-DDFB2C3442F0}" type="datetimeFigureOut">
              <a:rPr lang="it-IT" smtClean="0"/>
              <a:pPr/>
              <a:t>16/04/2019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82B9C-ACEF-4F77-A24B-2641604AF37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16.04.2019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16.04.2019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16.04.2019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16.04.2019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16.04.2019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16.04.2019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16.04.2019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16.04.2019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16.04.2019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16.04.2019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16.04.2019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pPr/>
              <a:t>16.04.2019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assicurazionequalita.uniparthenope.it/docs/commissioni_2018/CommPari_giurisprudenza_2018.pdf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gi.uniparthenope.i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fferta.uniparthenope.it/questionari/QST_studenti.asp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uniparthenope.esse3.cineca.it/Home.do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ssicurazionequalita.uniparthenope.it/" TargetMode="External"/><Relationship Id="rId2" Type="http://schemas.openxmlformats.org/officeDocument/2006/relationships/hyperlink" Target="http://www.digiu.uniparthenope.it/Guida/vediGuide.asp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assicurazionequalita.uniparthenope.it/crescere_sistema_qualita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assicurazionequalita.uniparthenope.it/didattica_periferica.php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 descr="Immagine che contiene edificio, recinto, esterni&#10;&#10;Descrizione generata con affidabilità molto elevata">
            <a:extLst>
              <a:ext uri="{FF2B5EF4-FFF2-40B4-BE49-F238E27FC236}">
                <a16:creationId xmlns:a16="http://schemas.microsoft.com/office/drawing/2014/main" id="{3EE7DF16-75B8-4268-A6E6-966858ED08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3434"/>
          <a:stretch/>
        </p:blipFill>
        <p:spPr>
          <a:xfrm rot="21600000">
            <a:off x="21" y="10"/>
            <a:ext cx="1219198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5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86A8FDB-3F76-47E2-AB70-798C346BC791}"/>
              </a:ext>
            </a:extLst>
          </p:cNvPr>
          <p:cNvSpPr txBox="1"/>
          <p:nvPr/>
        </p:nvSpPr>
        <p:spPr>
          <a:xfrm>
            <a:off x="8022022" y="3231931"/>
            <a:ext cx="3852041" cy="183405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i="1" dirty="0">
                <a:latin typeface="+mj-lt"/>
                <a:ea typeface="+mj-ea"/>
                <a:cs typeface="+mj-cs"/>
              </a:rPr>
              <a:t>Sistema AVA </a:t>
            </a:r>
            <a:br>
              <a:rPr lang="en-US" sz="4000" b="1" i="1" dirty="0">
                <a:latin typeface="+mj-lt"/>
                <a:ea typeface="+mj-ea"/>
                <a:cs typeface="+mj-cs"/>
              </a:rPr>
            </a:br>
            <a:r>
              <a:rPr lang="en-US" sz="4000" b="1" i="1" dirty="0">
                <a:latin typeface="+mj-lt"/>
                <a:ea typeface="+mj-ea"/>
                <a:cs typeface="+mj-cs"/>
              </a:rPr>
              <a:t>e </a:t>
            </a:r>
            <a:r>
              <a:rPr lang="it-IT" sz="4000" b="1" i="1" dirty="0">
                <a:latin typeface="+mj-lt"/>
                <a:ea typeface="+mj-ea"/>
                <a:cs typeface="+mj-cs"/>
              </a:rPr>
              <a:t>ruolo</a:t>
            </a:r>
            <a:r>
              <a:rPr lang="en-US" sz="4000" b="1" i="1" dirty="0">
                <a:latin typeface="+mj-lt"/>
                <a:ea typeface="+mj-ea"/>
                <a:cs typeface="+mj-cs"/>
              </a:rPr>
              <a:t> </a:t>
            </a:r>
            <a:r>
              <a:rPr lang="it-IT" sz="4000" b="1" i="1" noProof="1">
                <a:latin typeface="+mj-lt"/>
                <a:ea typeface="+mj-ea"/>
                <a:cs typeface="+mj-cs"/>
              </a:rPr>
              <a:t>degli</a:t>
            </a:r>
            <a:r>
              <a:rPr lang="en-US" sz="4000" b="1" i="1" dirty="0">
                <a:latin typeface="+mj-lt"/>
                <a:ea typeface="+mj-ea"/>
                <a:cs typeface="+mj-cs"/>
              </a:rPr>
              <a:t> STUDENTI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19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4813" y="987432"/>
            <a:ext cx="3939988" cy="6934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b="1" i="1" dirty="0" smtClean="0">
                <a:solidFill>
                  <a:schemeClr val="tx1"/>
                </a:solidFill>
              </a:rPr>
              <a:t>Fase di CHECK</a:t>
            </a:r>
            <a:endParaRPr lang="it-IT" b="1" i="1" dirty="0">
              <a:solidFill>
                <a:schemeClr val="tx1"/>
              </a:solidFill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88260" y="2756647"/>
            <a:ext cx="11694458" cy="2138082"/>
          </a:xfrm>
        </p:spPr>
        <p:txBody>
          <a:bodyPr>
            <a:noAutofit/>
          </a:bodyPr>
          <a:lstStyle/>
          <a:p>
            <a:pPr algn="l"/>
            <a:r>
              <a:rPr lang="it-IT" sz="2000" b="1" i="1" dirty="0" smtClean="0">
                <a:solidFill>
                  <a:schemeClr val="tx1"/>
                </a:solidFill>
              </a:rPr>
              <a:t>Valutazione e autovalutazione </a:t>
            </a:r>
            <a:r>
              <a:rPr lang="it-IT" sz="2000" dirty="0" smtClean="0">
                <a:solidFill>
                  <a:schemeClr val="tx1"/>
                </a:solidFill>
              </a:rPr>
              <a:t>per il miglioramento dell'organizzazione didattica: </a:t>
            </a:r>
            <a:br>
              <a:rPr lang="it-IT" sz="2000" dirty="0" smtClean="0">
                <a:solidFill>
                  <a:schemeClr val="tx1"/>
                </a:solidFill>
              </a:rPr>
            </a:br>
            <a:r>
              <a:rPr lang="it-IT" sz="2000" dirty="0" smtClean="0">
                <a:solidFill>
                  <a:schemeClr val="tx1"/>
                </a:solidFill>
              </a:rPr>
              <a:t/>
            </a:r>
            <a:br>
              <a:rPr lang="it-IT" sz="2000" dirty="0" smtClean="0">
                <a:solidFill>
                  <a:schemeClr val="tx1"/>
                </a:solidFill>
              </a:rPr>
            </a:br>
            <a:r>
              <a:rPr lang="it-IT" sz="2000" dirty="0" smtClean="0">
                <a:solidFill>
                  <a:schemeClr val="tx1"/>
                </a:solidFill>
              </a:rPr>
              <a:t>il procedimento di autovalutazione prevede il confronto con i risultati attesi dagli obiettivi pianificati, per verificarne le eventuali discordanze. </a:t>
            </a:r>
          </a:p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Tale confronto è efficace per la scelta di quali strategie ed ulteriori azioni individuare per il miglioramento dei risultati.</a:t>
            </a:r>
            <a:r>
              <a:rPr lang="it-IT" sz="2400" dirty="0" smtClean="0">
                <a:solidFill>
                  <a:schemeClr val="tx1"/>
                </a:solidFill>
              </a:rPr>
              <a:t/>
            </a:r>
            <a:br>
              <a:rPr lang="it-IT" sz="2400" dirty="0" smtClean="0">
                <a:solidFill>
                  <a:schemeClr val="tx1"/>
                </a:solidFill>
              </a:rPr>
            </a:br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8599" y="806824"/>
            <a:ext cx="305248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i="1" dirty="0" smtClean="0">
                <a:solidFill>
                  <a:schemeClr val="tx1"/>
                </a:solidFill>
              </a:rPr>
              <a:t>Fase di ACT</a:t>
            </a:r>
            <a:endParaRPr lang="it-IT" sz="4000" b="1" i="1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205740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0000"/>
                </a:solidFill>
              </a:rPr>
              <a:t>La fase delle modifiche ha lo scopo di </a:t>
            </a:r>
            <a:r>
              <a:rPr lang="it-IT" sz="2400" i="1" dirty="0" smtClean="0">
                <a:solidFill>
                  <a:srgbClr val="000000"/>
                </a:solidFill>
              </a:rPr>
              <a:t>MIGLIORARE IL PROCESSO </a:t>
            </a:r>
            <a:r>
              <a:rPr lang="it-IT" sz="2400" dirty="0" smtClean="0">
                <a:solidFill>
                  <a:srgbClr val="000000"/>
                </a:solidFill>
              </a:rPr>
              <a:t>introducendo azioni correttive sulle</a:t>
            </a:r>
          </a:p>
          <a:p>
            <a:r>
              <a:rPr lang="it-IT" sz="2400" b="1" dirty="0" smtClean="0">
                <a:solidFill>
                  <a:srgbClr val="000000"/>
                </a:solidFill>
              </a:rPr>
              <a:t>differenze</a:t>
            </a:r>
            <a:r>
              <a:rPr lang="it-IT" sz="2400" dirty="0" smtClean="0">
                <a:solidFill>
                  <a:srgbClr val="000000"/>
                </a:solidFill>
              </a:rPr>
              <a:t> significative tra i risultati effettivi e quelli previsti, analizzando tali differenze per determinarne</a:t>
            </a:r>
          </a:p>
          <a:p>
            <a:r>
              <a:rPr lang="it-IT" sz="2400" b="1" dirty="0" smtClean="0">
                <a:solidFill>
                  <a:srgbClr val="000000"/>
                </a:solidFill>
              </a:rPr>
              <a:t>le cause </a:t>
            </a:r>
            <a:r>
              <a:rPr lang="it-IT" sz="2400" dirty="0" smtClean="0">
                <a:solidFill>
                  <a:srgbClr val="000000"/>
                </a:solidFill>
              </a:rPr>
              <a:t>e individuare dove applicare ed attuare le modifiche per ottenere il</a:t>
            </a:r>
          </a:p>
          <a:p>
            <a:r>
              <a:rPr lang="it-IT" sz="2400" b="1" dirty="0" smtClean="0">
                <a:solidFill>
                  <a:srgbClr val="000000"/>
                </a:solidFill>
              </a:rPr>
              <a:t>miglioramento </a:t>
            </a:r>
            <a:r>
              <a:rPr lang="it-IT" sz="2400" dirty="0" smtClean="0">
                <a:solidFill>
                  <a:srgbClr val="000000"/>
                </a:solidFill>
              </a:rPr>
              <a:t>del processo.</a:t>
            </a:r>
          </a:p>
          <a:p>
            <a:endParaRPr lang="it-IT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95763"/>
            <a:ext cx="5351929" cy="7337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>Gli Attori: 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071B1CB-7C51-164B-BD94-21D2381AED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0054" y="1740009"/>
            <a:ext cx="8261946" cy="4647344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452281"/>
            <a:ext cx="6723529" cy="4155143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it-IT" sz="7000" b="1" dirty="0" smtClean="0">
                <a:solidFill>
                  <a:srgbClr val="000000"/>
                </a:solidFill>
              </a:rPr>
              <a:t>I principali attori coinvolti sono:</a:t>
            </a:r>
          </a:p>
          <a:p>
            <a:pPr algn="l"/>
            <a:r>
              <a:rPr lang="it-IT" sz="7200" dirty="0" smtClean="0">
                <a:solidFill>
                  <a:schemeClr val="tx1"/>
                </a:solidFill>
                <a:cs typeface="Calibri"/>
              </a:rPr>
              <a:t>• </a:t>
            </a:r>
            <a:r>
              <a:rPr lang="it-IT" sz="7000" dirty="0" smtClean="0">
                <a:solidFill>
                  <a:schemeClr val="tx1"/>
                </a:solidFill>
              </a:rPr>
              <a:t>Organi di Ateneo</a:t>
            </a:r>
          </a:p>
          <a:p>
            <a:pPr algn="l"/>
            <a:r>
              <a:rPr lang="it-IT" sz="7200" dirty="0" smtClean="0">
                <a:solidFill>
                  <a:schemeClr val="tx1"/>
                </a:solidFill>
                <a:cs typeface="Calibri"/>
              </a:rPr>
              <a:t>• </a:t>
            </a:r>
            <a:r>
              <a:rPr lang="it-IT" sz="7000" dirty="0" smtClean="0">
                <a:solidFill>
                  <a:schemeClr val="tx1"/>
                </a:solidFill>
              </a:rPr>
              <a:t>Nucleo di Valutazione</a:t>
            </a:r>
          </a:p>
          <a:p>
            <a:pPr algn="l"/>
            <a:r>
              <a:rPr lang="it-IT" sz="7200" dirty="0" smtClean="0">
                <a:solidFill>
                  <a:schemeClr val="tx1"/>
                </a:solidFill>
                <a:cs typeface="Calibri"/>
              </a:rPr>
              <a:t>•</a:t>
            </a:r>
            <a:r>
              <a:rPr lang="it-IT" sz="7000" dirty="0" smtClean="0">
                <a:solidFill>
                  <a:schemeClr val="tx1"/>
                </a:solidFill>
              </a:rPr>
              <a:t> Presidio di Qualità</a:t>
            </a:r>
          </a:p>
          <a:p>
            <a:pPr algn="l"/>
            <a:r>
              <a:rPr lang="it-IT" sz="7200" dirty="0" smtClean="0">
                <a:solidFill>
                  <a:schemeClr val="tx1"/>
                </a:solidFill>
                <a:cs typeface="Calibri"/>
              </a:rPr>
              <a:t>• </a:t>
            </a:r>
            <a:r>
              <a:rPr lang="it-IT" sz="7000" dirty="0" smtClean="0">
                <a:solidFill>
                  <a:schemeClr val="tx1"/>
                </a:solidFill>
              </a:rPr>
              <a:t>Commissioni paritetiche </a:t>
            </a:r>
            <a:br>
              <a:rPr lang="it-IT" sz="7000" dirty="0" smtClean="0">
                <a:solidFill>
                  <a:schemeClr val="tx1"/>
                </a:solidFill>
              </a:rPr>
            </a:br>
            <a:r>
              <a:rPr lang="it-IT" sz="7000" dirty="0" smtClean="0">
                <a:solidFill>
                  <a:schemeClr val="tx1"/>
                </a:solidFill>
              </a:rPr>
              <a:t>   docenti-studenti</a:t>
            </a:r>
          </a:p>
          <a:p>
            <a:pPr algn="l"/>
            <a:r>
              <a:rPr lang="it-IT" sz="7200" dirty="0" smtClean="0">
                <a:solidFill>
                  <a:schemeClr val="tx1"/>
                </a:solidFill>
                <a:cs typeface="Calibri"/>
              </a:rPr>
              <a:t>•</a:t>
            </a:r>
            <a:r>
              <a:rPr lang="it-IT" sz="7000" dirty="0" smtClean="0">
                <a:solidFill>
                  <a:schemeClr val="tx1"/>
                </a:solidFill>
              </a:rPr>
              <a:t> Scuola</a:t>
            </a:r>
          </a:p>
          <a:p>
            <a:pPr algn="l"/>
            <a:r>
              <a:rPr lang="it-IT" sz="7200" dirty="0" smtClean="0">
                <a:solidFill>
                  <a:schemeClr val="tx1"/>
                </a:solidFill>
                <a:cs typeface="Calibri"/>
              </a:rPr>
              <a:t>• </a:t>
            </a:r>
            <a:r>
              <a:rPr lang="it-IT" sz="7000" dirty="0" smtClean="0">
                <a:solidFill>
                  <a:schemeClr val="tx1"/>
                </a:solidFill>
              </a:rPr>
              <a:t>Dipartimenti</a:t>
            </a:r>
          </a:p>
          <a:p>
            <a:pPr algn="l"/>
            <a:r>
              <a:rPr lang="it-IT" sz="7200" dirty="0" smtClean="0">
                <a:solidFill>
                  <a:schemeClr val="tx1"/>
                </a:solidFill>
                <a:cs typeface="Calibri"/>
              </a:rPr>
              <a:t>•</a:t>
            </a:r>
            <a:r>
              <a:rPr lang="it-IT" sz="7000" dirty="0" smtClean="0">
                <a:solidFill>
                  <a:schemeClr val="tx1"/>
                </a:solidFill>
              </a:rPr>
              <a:t> </a:t>
            </a:r>
            <a:r>
              <a:rPr lang="it-IT" sz="7000" dirty="0" err="1" smtClean="0">
                <a:solidFill>
                  <a:schemeClr val="tx1"/>
                </a:solidFill>
              </a:rPr>
              <a:t>CdS</a:t>
            </a:r>
            <a:endParaRPr lang="it-IT" sz="7000" dirty="0" smtClean="0">
              <a:solidFill>
                <a:schemeClr val="tx1"/>
              </a:solidFill>
            </a:endParaRPr>
          </a:p>
          <a:p>
            <a:pPr algn="l"/>
            <a:endParaRPr lang="it-IT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03238"/>
            <a:ext cx="6320118" cy="70699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i="1" dirty="0" smtClean="0">
                <a:solidFill>
                  <a:schemeClr val="bg1"/>
                </a:solidFill>
              </a:rPr>
              <a:t>ORGANI </a:t>
            </a:r>
            <a:r>
              <a:rPr lang="it-IT" i="1" dirty="0" err="1" smtClean="0">
                <a:solidFill>
                  <a:schemeClr val="bg1"/>
                </a:solidFill>
              </a:rPr>
              <a:t>DI</a:t>
            </a:r>
            <a:r>
              <a:rPr lang="it-IT" i="1" dirty="0" smtClean="0">
                <a:solidFill>
                  <a:schemeClr val="bg1"/>
                </a:solidFill>
              </a:rPr>
              <a:t> GOVERNO</a:t>
            </a:r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13654"/>
            <a:ext cx="12192000" cy="20977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Gli organi di governo dell’Ateneo:</a:t>
            </a:r>
            <a:br>
              <a:rPr lang="it-IT" dirty="0" smtClean="0"/>
            </a:br>
            <a:r>
              <a:rPr lang="it-IT" dirty="0" smtClean="0"/>
              <a:t>• </a:t>
            </a:r>
            <a:r>
              <a:rPr lang="it-IT" i="1" dirty="0" smtClean="0">
                <a:solidFill>
                  <a:srgbClr val="FF0000"/>
                </a:solidFill>
              </a:rPr>
              <a:t>Rettore </a:t>
            </a:r>
            <a:r>
              <a:rPr lang="it-IT" dirty="0" smtClean="0"/>
              <a:t>: Alberto Carotenuto </a:t>
            </a:r>
            <a:br>
              <a:rPr lang="it-IT" dirty="0" smtClean="0"/>
            </a:br>
            <a:r>
              <a:rPr lang="it-IT" dirty="0" smtClean="0"/>
              <a:t>• </a:t>
            </a:r>
            <a:r>
              <a:rPr lang="it-IT" i="1" dirty="0" smtClean="0">
                <a:solidFill>
                  <a:srgbClr val="FF0000"/>
                </a:solidFill>
              </a:rPr>
              <a:t>Consiglio di Amministrazione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• </a:t>
            </a:r>
            <a:r>
              <a:rPr lang="it-IT" i="1" dirty="0" smtClean="0">
                <a:solidFill>
                  <a:srgbClr val="FF0000"/>
                </a:solidFill>
              </a:rPr>
              <a:t>Senato Accademico</a:t>
            </a:r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0" y="3765176"/>
            <a:ext cx="91574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Stabiliscono le politiche in tema di didattica, ricerca e terza missione, con gli obiettivi da raggiungere e le azioni previste per perseguire gli obiettivi. </a:t>
            </a:r>
          </a:p>
          <a:p>
            <a:endParaRPr lang="it-IT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846781"/>
            <a:ext cx="749884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600" i="1" dirty="0" smtClean="0">
                <a:solidFill>
                  <a:schemeClr val="bg1"/>
                </a:solidFill>
              </a:rPr>
              <a:t>Sistema di assicurazione della qualità</a:t>
            </a:r>
            <a:endParaRPr lang="it-IT" sz="3600" i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2473490"/>
            <a:ext cx="12192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Presidio di qualità </a:t>
            </a:r>
            <a:r>
              <a:rPr lang="it-IT" sz="2400" dirty="0" smtClean="0">
                <a:solidFill>
                  <a:srgbClr val="000000"/>
                </a:solidFill>
              </a:rPr>
              <a:t>è un organo di </a:t>
            </a:r>
            <a:r>
              <a:rPr lang="it-IT" sz="2400" b="1" i="1" dirty="0" smtClean="0">
                <a:solidFill>
                  <a:srgbClr val="000000"/>
                </a:solidFill>
              </a:rPr>
              <a:t>controllo</a:t>
            </a:r>
            <a:r>
              <a:rPr lang="it-IT" sz="2400" dirty="0" smtClean="0">
                <a:solidFill>
                  <a:srgbClr val="000000"/>
                </a:solidFill>
              </a:rPr>
              <a:t> e </a:t>
            </a:r>
            <a:r>
              <a:rPr lang="it-IT" sz="2400" b="1" i="1" dirty="0" smtClean="0">
                <a:solidFill>
                  <a:srgbClr val="000000"/>
                </a:solidFill>
              </a:rPr>
              <a:t>garanzia</a:t>
            </a:r>
            <a:r>
              <a:rPr lang="it-IT" sz="2400" dirty="0" smtClean="0">
                <a:solidFill>
                  <a:srgbClr val="000000"/>
                </a:solidFill>
              </a:rPr>
              <a:t>.</a:t>
            </a:r>
            <a:r>
              <a:rPr lang="it-IT" sz="3200" b="1" dirty="0" smtClean="0">
                <a:solidFill>
                  <a:srgbClr val="000000"/>
                </a:solidFill>
              </a:rPr>
              <a:t/>
            </a:r>
            <a:br>
              <a:rPr lang="it-IT" sz="3200" b="1" dirty="0" smtClean="0">
                <a:solidFill>
                  <a:srgbClr val="000000"/>
                </a:solidFill>
              </a:rPr>
            </a:br>
            <a:r>
              <a:rPr lang="it-IT" sz="2400" dirty="0" smtClean="0">
                <a:solidFill>
                  <a:srgbClr val="000000"/>
                </a:solidFill>
              </a:rPr>
              <a:t>L’attuale Presidio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è stato nominato nel 2016 e risulta composto da un docente per ciascuno dei 7 Dipartimenti</a:t>
            </a:r>
            <a:r>
              <a:rPr lang="it-IT" sz="2400" dirty="0"/>
              <a:t>. </a:t>
            </a:r>
            <a:endParaRPr lang="it-IT" sz="2400" dirty="0" smtClean="0"/>
          </a:p>
          <a:p>
            <a:r>
              <a:rPr lang="it-IT" sz="2400" dirty="0" smtClean="0"/>
              <a:t>Il </a:t>
            </a:r>
            <a:r>
              <a:rPr lang="it-IT" sz="2400" dirty="0"/>
              <a:t>PQA supervisiona lo svolgimento adeguato e uniforme delle procedure di AQ di tutto l’Ateneo, sulla base degli indirizzi degli Organi di Governo, nelle seguenti aree:</a:t>
            </a:r>
          </a:p>
          <a:p>
            <a:r>
              <a:rPr lang="it-IT" sz="2400" dirty="0"/>
              <a:t>AQ Didattica</a:t>
            </a:r>
          </a:p>
          <a:p>
            <a:r>
              <a:rPr lang="it-IT" sz="2400" dirty="0"/>
              <a:t>AQ Ricerca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I suoi compiti, tra gli altri, sono:</a:t>
            </a:r>
            <a:br>
              <a:rPr lang="it-IT" sz="2400" dirty="0" smtClean="0"/>
            </a:br>
            <a:r>
              <a:rPr lang="it-IT" sz="2400" dirty="0" smtClean="0"/>
              <a:t>•   organizzare i </a:t>
            </a:r>
            <a:r>
              <a:rPr lang="it-IT" sz="2400" i="1" dirty="0" smtClean="0"/>
              <a:t>processi per il monitoraggio e il miglioramento </a:t>
            </a:r>
            <a:r>
              <a:rPr lang="it-IT" sz="2400" dirty="0" smtClean="0"/>
              <a:t>della didattica;</a:t>
            </a:r>
            <a:br>
              <a:rPr lang="it-IT" sz="2400" dirty="0" smtClean="0"/>
            </a:br>
            <a:r>
              <a:rPr lang="it-IT" sz="2400" dirty="0" smtClean="0"/>
              <a:t>•   informare e fornire supporto ai coordinatori dei </a:t>
            </a:r>
            <a:r>
              <a:rPr lang="it-IT" sz="2400" dirty="0" err="1" smtClean="0"/>
              <a:t>CdS</a:t>
            </a:r>
            <a:r>
              <a:rPr lang="it-IT" sz="2400" dirty="0" smtClean="0"/>
              <a:t>;</a:t>
            </a:r>
            <a:br>
              <a:rPr lang="it-IT" sz="2400" dirty="0" smtClean="0"/>
            </a:br>
            <a:r>
              <a:rPr lang="it-IT" sz="2400" dirty="0" smtClean="0"/>
              <a:t>•   esprimere pareri e proposte per l’</a:t>
            </a:r>
            <a:r>
              <a:rPr lang="it-IT" sz="2400" i="1" dirty="0" smtClean="0"/>
              <a:t>incremento delle perfomance </a:t>
            </a:r>
            <a:r>
              <a:rPr lang="it-IT" sz="2400" dirty="0" smtClean="0"/>
              <a:t>di Ateneo.</a:t>
            </a:r>
          </a:p>
          <a:p>
            <a:endParaRPr lang="it-IT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743201"/>
            <a:ext cx="12192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sz="3200" b="1" i="1" dirty="0" smtClean="0">
                <a:solidFill>
                  <a:srgbClr val="FF0000"/>
                </a:solidFill>
              </a:rPr>
              <a:t>Nucleo di Valutazione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>
                <a:solidFill>
                  <a:srgbClr val="000000"/>
                </a:solidFill>
              </a:rPr>
              <a:t>è un organismo indipendente di valutazione. </a:t>
            </a:r>
          </a:p>
          <a:p>
            <a:r>
              <a:rPr lang="it-IT" sz="2400" dirty="0" smtClean="0"/>
              <a:t>Deve svolgere un’attività di </a:t>
            </a:r>
            <a:r>
              <a:rPr lang="it-IT" sz="2400" b="1" i="1" dirty="0" smtClean="0"/>
              <a:t>CONTROLLO e INDIRIZZO dell’AQ</a:t>
            </a:r>
            <a:r>
              <a:rPr lang="it-IT" sz="2400" dirty="0" smtClean="0"/>
              <a:t>, da cui risultano pareri, raccomandazioni e indicazioni per il miglioramento, indirizzate al Presidio di Qualità e agli Organi di Governo dell’Ateneo. </a:t>
            </a:r>
            <a:br>
              <a:rPr lang="it-IT" sz="2400" dirty="0" smtClean="0"/>
            </a:br>
            <a:r>
              <a:rPr lang="it-IT" sz="2400" dirty="0" smtClean="0"/>
              <a:t>Scopo dell’organo è la valutazione dell’efficienza e dell’efficacia complessiva delle strutture di amministrazione, di didattica e di ricerca.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739589"/>
            <a:ext cx="7073153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600" i="1" dirty="0" smtClean="0">
                <a:solidFill>
                  <a:schemeClr val="bg1"/>
                </a:solidFill>
              </a:rPr>
              <a:t>Sistema di assicurazione della qualità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5688106"/>
            <a:ext cx="9385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/>
              <a:t>Componente studentesca nel Nucleo di Valutazione</a:t>
            </a:r>
            <a:r>
              <a:rPr lang="it-IT" sz="2400" dirty="0" smtClean="0"/>
              <a:t>: Ludovica Evangelista</a:t>
            </a:r>
            <a:endParaRPr lang="it-IT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0952724-D44A-4DD2-A16E-D7920587A979}"/>
              </a:ext>
            </a:extLst>
          </p:cNvPr>
          <p:cNvSpPr txBox="1"/>
          <p:nvPr/>
        </p:nvSpPr>
        <p:spPr>
          <a:xfrm>
            <a:off x="0" y="856357"/>
            <a:ext cx="12192000" cy="821763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/>
            <a:r>
              <a:rPr lang="it-IT" sz="2400" dirty="0" smtClean="0">
                <a:solidFill>
                  <a:srgbClr val="000000"/>
                </a:solidFill>
                <a:cs typeface="Calibri"/>
              </a:rPr>
              <a:t>Commissione, istituita </a:t>
            </a:r>
            <a:r>
              <a:rPr lang="it-IT" sz="2400" dirty="0">
                <a:solidFill>
                  <a:srgbClr val="FF0000"/>
                </a:solidFill>
                <a:cs typeface="Calibri"/>
              </a:rPr>
              <a:t>presso ogni </a:t>
            </a:r>
            <a:r>
              <a:rPr lang="it-IT" sz="2400" dirty="0" smtClean="0">
                <a:solidFill>
                  <a:srgbClr val="FF0000"/>
                </a:solidFill>
                <a:cs typeface="Calibri"/>
              </a:rPr>
              <a:t>Dipartimento</a:t>
            </a:r>
            <a:r>
              <a:rPr lang="it-IT" sz="2400" dirty="0" smtClean="0">
                <a:cs typeface="Calibri"/>
              </a:rPr>
              <a:t>, è </a:t>
            </a:r>
            <a:r>
              <a:rPr lang="it-IT" sz="2400" dirty="0" smtClean="0">
                <a:solidFill>
                  <a:srgbClr val="000000"/>
                </a:solidFill>
                <a:cs typeface="Calibri"/>
              </a:rPr>
              <a:t>composta </a:t>
            </a:r>
            <a:r>
              <a:rPr lang="it-IT" sz="2400" dirty="0">
                <a:solidFill>
                  <a:srgbClr val="000000"/>
                </a:solidFill>
                <a:cs typeface="Calibri"/>
              </a:rPr>
              <a:t>da una </a:t>
            </a:r>
            <a:r>
              <a:rPr lang="it-IT" sz="2400" dirty="0" smtClean="0">
                <a:solidFill>
                  <a:srgbClr val="000000"/>
                </a:solidFill>
                <a:cs typeface="Calibri"/>
              </a:rPr>
              <a:t>componente rappresentativa  in egual numero dei </a:t>
            </a:r>
            <a:r>
              <a:rPr lang="it-IT" sz="2400" dirty="0">
                <a:solidFill>
                  <a:srgbClr val="000000"/>
                </a:solidFill>
                <a:cs typeface="Calibri"/>
              </a:rPr>
              <a:t>docenti e degli studenti. </a:t>
            </a:r>
            <a:endParaRPr lang="it-IT" sz="2400" dirty="0" smtClean="0">
              <a:solidFill>
                <a:srgbClr val="000000"/>
              </a:solidFill>
              <a:cs typeface="Calibri"/>
            </a:endParaRPr>
          </a:p>
          <a:p>
            <a:pPr marL="0" lvl="1"/>
            <a:r>
              <a:rPr lang="it-IT" sz="2400" dirty="0" smtClean="0">
                <a:solidFill>
                  <a:srgbClr val="000000"/>
                </a:solidFill>
                <a:cs typeface="Calibri"/>
              </a:rPr>
              <a:t>La</a:t>
            </a:r>
            <a:r>
              <a:rPr lang="it-IT" sz="2400" dirty="0">
                <a:solidFill>
                  <a:srgbClr val="000000"/>
                </a:solidFill>
                <a:cs typeface="Calibri"/>
              </a:rPr>
              <a:t> </a:t>
            </a:r>
            <a:r>
              <a:rPr lang="it-IT" sz="2400" dirty="0" smtClean="0">
                <a:solidFill>
                  <a:srgbClr val="000000"/>
                </a:solidFill>
                <a:cs typeface="Calibri"/>
              </a:rPr>
              <a:t>Commissione </a:t>
            </a:r>
          </a:p>
          <a:p>
            <a:pPr marL="0" lvl="1"/>
            <a:r>
              <a:rPr lang="it-IT" sz="2400" b="1" dirty="0">
                <a:solidFill>
                  <a:prstClr val="black"/>
                </a:solidFill>
                <a:cs typeface="Calibri"/>
              </a:rPr>
              <a:t>• </a:t>
            </a:r>
            <a:r>
              <a:rPr lang="it-IT" sz="2400" dirty="0">
                <a:solidFill>
                  <a:srgbClr val="000000"/>
                </a:solidFill>
              </a:rPr>
              <a:t>effettua </a:t>
            </a:r>
            <a:r>
              <a:rPr lang="it-IT" sz="2400" b="1" i="1" dirty="0">
                <a:solidFill>
                  <a:srgbClr val="000000"/>
                </a:solidFill>
              </a:rPr>
              <a:t>attività di monitoraggio </a:t>
            </a:r>
            <a:r>
              <a:rPr lang="it-IT" sz="2400" dirty="0">
                <a:solidFill>
                  <a:srgbClr val="000000"/>
                </a:solidFill>
              </a:rPr>
              <a:t>dell'offerta formativa e della qualità della didattica</a:t>
            </a:r>
          </a:p>
          <a:p>
            <a:pPr marL="0" lvl="1"/>
            <a:endParaRPr lang="it-IT" sz="2400" dirty="0">
              <a:solidFill>
                <a:srgbClr val="000000"/>
              </a:solidFill>
            </a:endParaRPr>
          </a:p>
          <a:p>
            <a:pPr marL="0" lvl="1"/>
            <a:r>
              <a:rPr lang="it-IT" sz="2400" dirty="0">
                <a:solidFill>
                  <a:srgbClr val="000000"/>
                </a:solidFill>
              </a:rPr>
              <a:t>• verifica la trasparenza di </a:t>
            </a:r>
            <a:r>
              <a:rPr lang="it-IT" sz="2400" dirty="0">
                <a:solidFill>
                  <a:prstClr val="black"/>
                </a:solidFill>
              </a:rPr>
              <a:t>informazioni aggiornate, imparziali, obiettive, quantitative e qualitative, su ciascun Corso di Studio offerto</a:t>
            </a:r>
          </a:p>
          <a:p>
            <a:pPr marL="0" lvl="1"/>
            <a:endParaRPr lang="it-IT" sz="2400" dirty="0">
              <a:solidFill>
                <a:prstClr val="black"/>
              </a:solidFill>
            </a:endParaRPr>
          </a:p>
          <a:p>
            <a:pPr marL="0" lvl="1"/>
            <a:r>
              <a:rPr lang="it-IT" sz="2400" dirty="0">
                <a:solidFill>
                  <a:prstClr val="black"/>
                </a:solidFill>
              </a:rPr>
              <a:t>• analizza i questionari relativi alla soddisfazione degli studenti</a:t>
            </a:r>
            <a:endParaRPr lang="it-IT" sz="2400" dirty="0">
              <a:solidFill>
                <a:srgbClr val="000000"/>
              </a:solidFill>
              <a:cs typeface="Calibri"/>
            </a:endParaRPr>
          </a:p>
          <a:p>
            <a:pPr marL="0" lvl="1"/>
            <a:r>
              <a:rPr lang="it-IT" sz="2400" dirty="0">
                <a:solidFill>
                  <a:prstClr val="black"/>
                </a:solidFill>
              </a:rPr>
              <a:t>• </a:t>
            </a:r>
            <a:r>
              <a:rPr lang="it-IT" sz="2400" dirty="0">
                <a:solidFill>
                  <a:srgbClr val="000000"/>
                </a:solidFill>
                <a:cs typeface="Calibri"/>
              </a:rPr>
              <a:t>r</a:t>
            </a:r>
            <a:r>
              <a:rPr lang="it-IT" sz="2400" dirty="0" smtClean="0">
                <a:solidFill>
                  <a:srgbClr val="000000"/>
                </a:solidFill>
                <a:cs typeface="Calibri"/>
              </a:rPr>
              <a:t>edige </a:t>
            </a:r>
            <a:r>
              <a:rPr lang="it-IT" sz="2400" dirty="0" smtClean="0">
                <a:cs typeface="Calibri"/>
              </a:rPr>
              <a:t>una</a:t>
            </a:r>
            <a:r>
              <a:rPr lang="it-IT" sz="240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400" i="1" dirty="0" smtClean="0">
                <a:solidFill>
                  <a:srgbClr val="FF0000"/>
                </a:solidFill>
                <a:cs typeface="Calibri"/>
              </a:rPr>
              <a:t>RELAZIONE ANNUALE </a:t>
            </a:r>
            <a:r>
              <a:rPr lang="it-IT" sz="2400" dirty="0" smtClean="0">
                <a:solidFill>
                  <a:srgbClr val="000000"/>
                </a:solidFill>
                <a:cs typeface="Calibri"/>
              </a:rPr>
              <a:t>in cui:</a:t>
            </a:r>
            <a:br>
              <a:rPr lang="it-IT" sz="2400" dirty="0" smtClean="0">
                <a:solidFill>
                  <a:srgbClr val="000000"/>
                </a:solidFill>
                <a:cs typeface="Calibri"/>
              </a:rPr>
            </a:br>
            <a:endParaRPr lang="it-IT" sz="2400" dirty="0" smtClean="0">
              <a:solidFill>
                <a:srgbClr val="000000"/>
              </a:solidFill>
              <a:cs typeface="Calibri"/>
            </a:endParaRPr>
          </a:p>
          <a:p>
            <a:pPr marL="0" lvl="1"/>
            <a:r>
              <a:rPr lang="it-IT" sz="2400" dirty="0" smtClean="0">
                <a:solidFill>
                  <a:srgbClr val="000000"/>
                </a:solidFill>
                <a:cs typeface="Calibri"/>
              </a:rPr>
              <a:t>• </a:t>
            </a:r>
            <a:r>
              <a:rPr lang="it-IT" sz="2400" dirty="0">
                <a:solidFill>
                  <a:srgbClr val="000000"/>
                </a:solidFill>
                <a:cs typeface="Calibri"/>
              </a:rPr>
              <a:t>fa proposte per il </a:t>
            </a:r>
            <a:r>
              <a:rPr lang="it-IT" sz="2400" b="1" i="1" dirty="0">
                <a:cs typeface="Calibri"/>
              </a:rPr>
              <a:t>miglioramento della qualità</a:t>
            </a:r>
            <a:r>
              <a:rPr lang="it-IT" sz="2400" dirty="0">
                <a:cs typeface="Calibri"/>
              </a:rPr>
              <a:t> e </a:t>
            </a:r>
            <a:r>
              <a:rPr lang="it-IT" sz="2400" dirty="0" smtClean="0">
                <a:cs typeface="Calibri"/>
              </a:rPr>
              <a:t>per l'</a:t>
            </a:r>
            <a:r>
              <a:rPr lang="it-IT" sz="2400" b="1" i="1" dirty="0" smtClean="0">
                <a:cs typeface="Calibri"/>
              </a:rPr>
              <a:t>efficacia </a:t>
            </a:r>
            <a:r>
              <a:rPr lang="it-IT" sz="2400" b="1" i="1" dirty="0">
                <a:cs typeface="Calibri"/>
              </a:rPr>
              <a:t>delle strutture didattiche</a:t>
            </a:r>
            <a:r>
              <a:rPr lang="it-IT" sz="2400" dirty="0">
                <a:cs typeface="Calibri"/>
              </a:rPr>
              <a:t>, anche in relazione a: </a:t>
            </a:r>
            <a:r>
              <a:rPr lang="it-IT" sz="2400" dirty="0" smtClean="0">
                <a:cs typeface="Calibri"/>
              </a:rPr>
              <a:t/>
            </a:r>
            <a:br>
              <a:rPr lang="it-IT" sz="2400" dirty="0" smtClean="0">
                <a:cs typeface="Calibri"/>
              </a:rPr>
            </a:br>
            <a:r>
              <a:rPr lang="it-IT" sz="2400" dirty="0" smtClean="0">
                <a:cs typeface="Calibri"/>
              </a:rPr>
              <a:t>- </a:t>
            </a:r>
            <a:r>
              <a:rPr lang="it-IT" sz="2400" u="sng" dirty="0" smtClean="0">
                <a:cs typeface="Calibri"/>
              </a:rPr>
              <a:t>risultati </a:t>
            </a:r>
            <a:r>
              <a:rPr lang="it-IT" sz="2400" u="sng" dirty="0">
                <a:cs typeface="Calibri"/>
              </a:rPr>
              <a:t>ottenuti </a:t>
            </a:r>
            <a:r>
              <a:rPr lang="it-IT" sz="2400" u="sng" dirty="0" smtClean="0">
                <a:cs typeface="Calibri"/>
              </a:rPr>
              <a:t>nell'apprendimento</a:t>
            </a:r>
            <a:br>
              <a:rPr lang="it-IT" sz="2400" u="sng" dirty="0" smtClean="0">
                <a:cs typeface="Calibri"/>
              </a:rPr>
            </a:br>
            <a:r>
              <a:rPr lang="it-IT" sz="2400" dirty="0" smtClean="0">
                <a:cs typeface="Calibri"/>
              </a:rPr>
              <a:t>- </a:t>
            </a:r>
            <a:r>
              <a:rPr lang="it-IT" sz="2400" u="sng" dirty="0">
                <a:cs typeface="Calibri"/>
              </a:rPr>
              <a:t>prospettive occupazionali </a:t>
            </a:r>
            <a:r>
              <a:rPr lang="it-IT" sz="2400" u="sng" dirty="0" smtClean="0">
                <a:cs typeface="Calibri"/>
              </a:rPr>
              <a:t/>
            </a:r>
            <a:br>
              <a:rPr lang="it-IT" sz="2400" u="sng" dirty="0" smtClean="0">
                <a:cs typeface="Calibri"/>
              </a:rPr>
            </a:br>
            <a:r>
              <a:rPr lang="it-IT" sz="2400" dirty="0" smtClean="0">
                <a:cs typeface="Calibri"/>
              </a:rPr>
              <a:t>- </a:t>
            </a:r>
            <a:r>
              <a:rPr lang="it-IT" sz="2400" u="sng" dirty="0" smtClean="0">
                <a:cs typeface="Calibri"/>
              </a:rPr>
              <a:t>sviluppo </a:t>
            </a:r>
            <a:r>
              <a:rPr lang="it-IT" sz="2400" u="sng" dirty="0">
                <a:cs typeface="Calibri"/>
              </a:rPr>
              <a:t>personale e </a:t>
            </a:r>
            <a:r>
              <a:rPr lang="it-IT" sz="2400" u="sng" dirty="0" smtClean="0">
                <a:cs typeface="Calibri"/>
              </a:rPr>
              <a:t>professionale</a:t>
            </a:r>
          </a:p>
          <a:p>
            <a:pPr marL="0" lvl="1"/>
            <a:r>
              <a:rPr lang="it-IT" sz="2400" b="1" dirty="0" smtClean="0">
                <a:cs typeface="Calibri"/>
              </a:rPr>
              <a:t/>
            </a:r>
            <a:br>
              <a:rPr lang="it-IT" sz="2400" b="1" dirty="0" smtClean="0">
                <a:cs typeface="Calibri"/>
              </a:rPr>
            </a:b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 smtClean="0"/>
          </a:p>
          <a:p>
            <a:pPr marL="0" lvl="1"/>
            <a:endParaRPr lang="it-IT" sz="2400" dirty="0" smtClean="0"/>
          </a:p>
          <a:p>
            <a:pPr marL="0" lvl="1"/>
            <a:endParaRPr lang="it-IT" sz="2400" dirty="0" smtClean="0"/>
          </a:p>
          <a:p>
            <a:endParaRPr lang="it-IT" sz="2400" b="1" dirty="0">
              <a:cs typeface="Calibri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322729"/>
            <a:ext cx="722640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800" b="1" i="1" dirty="0" smtClean="0"/>
              <a:t>COMMISSIONE PARITETICA DOCENTI-STUDENTI</a:t>
            </a:r>
            <a:endParaRPr lang="it-IT" sz="2800" b="1" i="1" dirty="0"/>
          </a:p>
        </p:txBody>
      </p:sp>
    </p:spTree>
    <p:extLst>
      <p:ext uri="{BB962C8B-B14F-4D97-AF65-F5344CB8AC3E}">
        <p14:creationId xmlns:p14="http://schemas.microsoft.com/office/powerpoint/2010/main" val="2595194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36176"/>
            <a:ext cx="4961965" cy="457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it-IT" sz="3200" b="1" i="1" dirty="0" smtClean="0"/>
              <a:t>Composizione attuale CPDS:</a:t>
            </a:r>
            <a:endParaRPr lang="it-IT" sz="3200" b="1" i="1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573661"/>
              </p:ext>
            </p:extLst>
          </p:nvPr>
        </p:nvGraphicFramePr>
        <p:xfrm>
          <a:off x="0" y="1035423"/>
          <a:ext cx="7422777" cy="3845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4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7498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effectLst/>
                        </a:rPr>
                        <a:t>Classe</a:t>
                      </a:r>
                      <a:endParaRPr lang="it-IT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effectLst/>
                        </a:rPr>
                        <a:t>Denominazione del Corso </a:t>
                      </a:r>
                      <a:endParaRPr lang="it-IT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effectLst/>
                        </a:rPr>
                        <a:t>Studenti</a:t>
                      </a:r>
                      <a:endParaRPr lang="it-IT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effectLst/>
                        </a:rPr>
                        <a:t>Docenti</a:t>
                      </a:r>
                      <a:endParaRPr lang="it-IT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682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LMG/01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</a:rPr>
                        <a:t>GIURISPRUDENZA</a:t>
                      </a:r>
                      <a:endParaRPr lang="it-IT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Angelica </a:t>
                      </a:r>
                      <a:r>
                        <a:rPr lang="it-IT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D’AMBROSIO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Giuseppe DELLA PIETRA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498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LMG/01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</a:rPr>
                        <a:t>GIURISPRUDENZA</a:t>
                      </a:r>
                      <a:endParaRPr lang="it-IT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Manuela</a:t>
                      </a:r>
                      <a:r>
                        <a:rPr lang="it-IT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VENOSO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Giosafatte</a:t>
                      </a:r>
                      <a:r>
                        <a:rPr lang="it-IT" sz="1400" dirty="0">
                          <a:effectLst/>
                        </a:rPr>
                        <a:t> MORGERA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498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LM/63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</a:rPr>
                        <a:t>MANAGEMENT PUBBLICO</a:t>
                      </a:r>
                      <a:endParaRPr lang="it-IT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Matteo POZZOLI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682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L/16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</a:rPr>
                        <a:t>SCIENZE DELL’AMMINISTRAZIONE E DELL’ORGANIZZAZIONE</a:t>
                      </a:r>
                      <a:endParaRPr lang="it-IT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Teresa ZINCARELLI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Sara PUGLIESE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0" y="6269631"/>
            <a:ext cx="11360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hlinkClick r:id="rId2"/>
              </a:rPr>
              <a:t>http://assicurazionequalita.uniparthenope.it/docs/commissioni_2018/CommPari_giurisprudenza_2018.pdf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5499847"/>
            <a:ext cx="5127237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/>
              <a:t>RELAZIONE COMMISSIONE PARITETICA</a:t>
            </a:r>
            <a:endParaRPr lang="it-IT" sz="2400" b="1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731937"/>
            <a:ext cx="5970495" cy="70689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>Corsi di Studio </a:t>
            </a:r>
            <a:r>
              <a:rPr lang="it-IT" dirty="0" err="1" smtClean="0"/>
              <a:t>CdS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" y="1922928"/>
            <a:ext cx="1219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Gli adempimenti previsti dal sistema AVA nei quali sono coinvolti i </a:t>
            </a:r>
            <a:r>
              <a:rPr lang="it-IT" dirty="0" err="1">
                <a:solidFill>
                  <a:srgbClr val="FF0000"/>
                </a:solidFill>
              </a:rPr>
              <a:t>CdS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comprendono: </a:t>
            </a:r>
            <a:endParaRPr lang="it-IT" dirty="0" smtClean="0"/>
          </a:p>
          <a:p>
            <a:r>
              <a:rPr lang="it-IT" dirty="0" smtClean="0"/>
              <a:t>• la redazione della </a:t>
            </a:r>
            <a:r>
              <a:rPr lang="it-IT" b="1" i="1" dirty="0" smtClean="0"/>
              <a:t>Scheda di Monitoraggio Annuale </a:t>
            </a:r>
            <a:r>
              <a:rPr lang="it-IT" dirty="0" smtClean="0"/>
              <a:t>(SMA)</a:t>
            </a:r>
            <a:r>
              <a:rPr lang="it-IT" b="1" i="1" dirty="0" smtClean="0"/>
              <a:t> </a:t>
            </a:r>
            <a:r>
              <a:rPr lang="it-IT" dirty="0" smtClean="0"/>
              <a:t>del </a:t>
            </a:r>
            <a:r>
              <a:rPr lang="it-IT" dirty="0" err="1" smtClean="0"/>
              <a:t>CdS</a:t>
            </a:r>
            <a:r>
              <a:rPr lang="it-IT" dirty="0" smtClean="0"/>
              <a:t> sulla base degli indicatori forniti da ANVUR</a:t>
            </a:r>
          </a:p>
          <a:p>
            <a:r>
              <a:rPr lang="it-IT" dirty="0" smtClean="0"/>
              <a:t>• la redazione, quando necessario, del </a:t>
            </a:r>
            <a:r>
              <a:rPr lang="it-IT" b="1" i="1" dirty="0" smtClean="0"/>
              <a:t>Rapporto di Riesame Ciclico </a:t>
            </a:r>
          </a:p>
          <a:p>
            <a:r>
              <a:rPr lang="it-IT" dirty="0" smtClean="0"/>
              <a:t>• il recepimento delle indicazioni e proposte del Presidio della Qualità di Ateneo e delle Commissioni Paritetiche Docenti-Studenti</a:t>
            </a:r>
          </a:p>
          <a:p>
            <a:r>
              <a:rPr lang="it-IT" dirty="0" smtClean="0"/>
              <a:t>• l’analisi delle schede di valutazione dei corsi effettuate dagli studenti</a:t>
            </a:r>
          </a:p>
          <a:p>
            <a:r>
              <a:rPr lang="it-IT" dirty="0" smtClean="0"/>
              <a:t>• la programmazione delle iniziative da porre in essere per azioni di miglioramento proposte dal Rapporto di Riesame e il relativo monitoraggio.</a:t>
            </a:r>
          </a:p>
          <a:p>
            <a:endParaRPr lang="it-IT" dirty="0" smtClean="0"/>
          </a:p>
          <a:p>
            <a:r>
              <a:rPr lang="it-IT" dirty="0" smtClean="0"/>
              <a:t>I Gruppi di gestione AQ dei Corsi di Studio, istituiti presso ciascun Corso di Studi si propongono di verificare la </a:t>
            </a:r>
            <a:r>
              <a:rPr lang="it-IT" b="1" i="1" dirty="0" smtClean="0"/>
              <a:t>qualità delle attività didattiche e formative del corso di studio </a:t>
            </a:r>
            <a:r>
              <a:rPr lang="it-IT" dirty="0" smtClean="0"/>
              <a:t>istruendo il processo di preparazione dei documenti e le relazioni richieste annualmente ai fini dei processi di autovalutazione e di assicurazione della qualità, indicando, quando ne ricorra il caso, le conseguenti azioni volte a migliorare la qualità. 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6064624"/>
            <a:ext cx="718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/>
              <a:t>Coordinatore del Corso di Studio</a:t>
            </a:r>
            <a:r>
              <a:rPr lang="it-IT" sz="2400" dirty="0" smtClean="0"/>
              <a:t>: Rosaria </a:t>
            </a:r>
            <a:r>
              <a:rPr lang="it-IT" sz="2400" dirty="0" err="1" smtClean="0"/>
              <a:t>Giampetraglia</a:t>
            </a:r>
            <a:endParaRPr lang="it-IT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91670"/>
            <a:ext cx="4782671" cy="82596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Dipartimento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3321429"/>
            <a:ext cx="12192000" cy="2904559"/>
          </a:xfrm>
        </p:spPr>
        <p:txBody>
          <a:bodyPr/>
          <a:lstStyle/>
          <a:p>
            <a:pPr>
              <a:buNone/>
            </a:pPr>
            <a:r>
              <a:rPr lang="it-IT" sz="1800" dirty="0" smtClean="0">
                <a:solidFill>
                  <a:srgbClr val="000000"/>
                </a:solidFill>
              </a:rPr>
              <a:t>       I Direttori dei Dipartimenti, coadiuvati dai Referenti per la qualità del Dipartimento e dai Consigli di Dipartimento hanno il compito di: </a:t>
            </a:r>
          </a:p>
          <a:p>
            <a:pPr lvl="1"/>
            <a:r>
              <a:rPr lang="it-IT" sz="1800" dirty="0" smtClean="0">
                <a:solidFill>
                  <a:srgbClr val="000000"/>
                </a:solidFill>
              </a:rPr>
              <a:t>organizzare, gestire e verificare le procedure di Assicurazione della Qualità a livello periferico;</a:t>
            </a:r>
            <a:endParaRPr lang="it-IT" sz="1800" b="1" dirty="0" smtClean="0">
              <a:solidFill>
                <a:srgbClr val="000000"/>
              </a:solidFill>
            </a:endParaRPr>
          </a:p>
          <a:p>
            <a:pPr lvl="1"/>
            <a:r>
              <a:rPr lang="it-IT" sz="1800" dirty="0" smtClean="0">
                <a:solidFill>
                  <a:srgbClr val="000000"/>
                </a:solidFill>
              </a:rPr>
              <a:t>provvedere alla compilazione della </a:t>
            </a:r>
            <a:r>
              <a:rPr lang="it-IT" sz="1800" b="1" i="1" dirty="0" smtClean="0">
                <a:solidFill>
                  <a:srgbClr val="000000"/>
                </a:solidFill>
              </a:rPr>
              <a:t>Scheda Unica Annuale della Ricerca Dipartimentale </a:t>
            </a:r>
            <a:r>
              <a:rPr lang="it-IT" sz="1800" dirty="0" smtClean="0">
                <a:solidFill>
                  <a:srgbClr val="000000"/>
                </a:solidFill>
              </a:rPr>
              <a:t>(SUA-RD) secondo le linee guida ANVUR; </a:t>
            </a:r>
          </a:p>
          <a:p>
            <a:pPr lvl="1"/>
            <a:r>
              <a:rPr lang="it-IT" sz="1800" dirty="0" smtClean="0">
                <a:solidFill>
                  <a:srgbClr val="000000"/>
                </a:solidFill>
              </a:rPr>
              <a:t>proporre al Consiglio di Dipartimento quali azioni intraprendere per </a:t>
            </a:r>
            <a:r>
              <a:rPr lang="it-IT" sz="1800" b="1" i="1" dirty="0" smtClean="0">
                <a:solidFill>
                  <a:srgbClr val="000000"/>
                </a:solidFill>
              </a:rPr>
              <a:t>consolidare e/o migliorare gli indicatori di qualità</a:t>
            </a:r>
            <a:r>
              <a:rPr lang="it-IT" sz="1800" dirty="0" smtClean="0">
                <a:solidFill>
                  <a:srgbClr val="000000"/>
                </a:solidFill>
              </a:rPr>
              <a:t> di cui alla programmazione di Ateneo evidenziando criticità e punti di forza; </a:t>
            </a:r>
          </a:p>
          <a:p>
            <a:pPr lvl="1"/>
            <a:r>
              <a:rPr lang="it-IT" sz="1800" dirty="0" smtClean="0">
                <a:solidFill>
                  <a:srgbClr val="000000"/>
                </a:solidFill>
              </a:rPr>
              <a:t>monitorare con cadenza almeno semestrale l’andamento degli indicatori presenti nella SUA-RD. 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1680883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</a:t>
            </a:r>
            <a:r>
              <a:rPr lang="it-IT" b="1" i="1" dirty="0" smtClean="0"/>
              <a:t>Dipartimento</a:t>
            </a:r>
            <a:r>
              <a:rPr lang="it-IT" dirty="0" smtClean="0"/>
              <a:t> si intende un organismo che comprende </a:t>
            </a:r>
            <a:r>
              <a:rPr lang="it-IT" dirty="0"/>
              <a:t>uno o più settori di ricerca omogenei per finalità o metodi, e organizza e coordina le attività delle relative strutture.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 nostro Dipartimento comprende i seguenti </a:t>
            </a:r>
            <a:r>
              <a:rPr lang="it-IT" dirty="0" err="1" smtClean="0"/>
              <a:t>CdS</a:t>
            </a:r>
            <a:r>
              <a:rPr lang="it-IT" dirty="0" smtClean="0"/>
              <a:t>: </a:t>
            </a:r>
            <a:r>
              <a:rPr lang="it-IT" b="1" i="1" dirty="0" smtClean="0"/>
              <a:t>Giurisprudenza</a:t>
            </a:r>
            <a:r>
              <a:rPr lang="it-IT" dirty="0" smtClean="0"/>
              <a:t>, </a:t>
            </a:r>
            <a:r>
              <a:rPr lang="it-IT" b="1" i="1" dirty="0" smtClean="0"/>
              <a:t>Scienze dell’amministrazione e dell’organizzazione</a:t>
            </a:r>
            <a:r>
              <a:rPr lang="it-IT" dirty="0" smtClean="0"/>
              <a:t>, </a:t>
            </a:r>
            <a:r>
              <a:rPr lang="it-IT" b="1" i="1" dirty="0" smtClean="0"/>
              <a:t>Management Pubblico</a:t>
            </a:r>
            <a:r>
              <a:rPr lang="it-IT" dirty="0" smtClean="0"/>
              <a:t>.</a:t>
            </a:r>
            <a:br>
              <a:rPr lang="it-IT" dirty="0" smtClean="0"/>
            </a:br>
            <a:r>
              <a:rPr lang="it-IT" dirty="0" smtClean="0"/>
              <a:t>Gli Atenei più grandi, come il nostro, possono prevedere la presenza di Scuole, ai quali aderiscono più Dipartimenti, e che hanno </a:t>
            </a:r>
            <a:r>
              <a:rPr lang="it-IT" b="1" i="1" dirty="0" smtClean="0"/>
              <a:t>funzioni di coordinamento didattico </a:t>
            </a:r>
            <a:r>
              <a:rPr lang="it-IT" dirty="0" smtClean="0"/>
              <a:t>tra i corsi erogati dai diversi Dipartimenti.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027003"/>
            <a:ext cx="6066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/>
              <a:t>Direttore di Dipartimento</a:t>
            </a:r>
            <a:r>
              <a:rPr lang="it-IT" sz="2400" dirty="0" smtClean="0"/>
              <a:t>: Marco Esposito</a:t>
            </a:r>
            <a:br>
              <a:rPr lang="it-IT" sz="2400" dirty="0" smtClean="0"/>
            </a:br>
            <a:r>
              <a:rPr lang="it-IT" sz="2400" b="1" i="1" dirty="0" smtClean="0"/>
              <a:t>Vice direttore di Dipartimento</a:t>
            </a:r>
            <a:r>
              <a:rPr lang="it-IT" sz="2400" dirty="0" smtClean="0"/>
              <a:t>: Assunta Di Vaio</a:t>
            </a:r>
            <a:endParaRPr lang="it-IT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FDD9B34E-FB76-4AD2-A7BD-05596AE446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5943" y="556354"/>
            <a:ext cx="4348031" cy="434803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D4A50C-C34D-455A-B7DC-B282BA10D6AB}"/>
              </a:ext>
            </a:extLst>
          </p:cNvPr>
          <p:cNvSpPr txBox="1"/>
          <p:nvPr/>
        </p:nvSpPr>
        <p:spPr>
          <a:xfrm>
            <a:off x="313508" y="853131"/>
            <a:ext cx="3735977" cy="98488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b="1" i="1" dirty="0" smtClean="0">
                <a:solidFill>
                  <a:schemeClr val="bg1"/>
                </a:solidFill>
              </a:rPr>
              <a:t>   SISTEMA </a:t>
            </a:r>
            <a:r>
              <a:rPr lang="it-IT" sz="4000" b="1" i="1" dirty="0">
                <a:solidFill>
                  <a:schemeClr val="bg1"/>
                </a:solidFill>
              </a:rPr>
              <a:t>AVA </a:t>
            </a:r>
            <a:r>
              <a:rPr lang="it-IT" dirty="0">
                <a:cs typeface="Calibri"/>
              </a:rPr>
              <a:t/>
            </a:r>
            <a:br>
              <a:rPr lang="it-IT" dirty="0">
                <a:cs typeface="Calibri"/>
              </a:rPr>
            </a:br>
            <a:endParaRPr lang="it-IT" dirty="0">
              <a:cs typeface="Calibri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D238404-04CD-417E-BC65-7D5A2C0638CC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 dirty="0">
              <a:cs typeface="Calibri"/>
            </a:endParaRPr>
          </a:p>
        </p:txBody>
      </p:sp>
      <p:sp>
        <p:nvSpPr>
          <p:cNvPr id="19" name="CasellaDiTesto 1">
            <a:extLst>
              <a:ext uri="{FF2B5EF4-FFF2-40B4-BE49-F238E27FC236}">
                <a16:creationId xmlns:a16="http://schemas.microsoft.com/office/drawing/2014/main" id="{A83F3EE0-B6B3-48BE-9E02-8F78B14C2448}"/>
              </a:ext>
            </a:extLst>
          </p:cNvPr>
          <p:cNvSpPr txBox="1"/>
          <p:nvPr/>
        </p:nvSpPr>
        <p:spPr>
          <a:xfrm>
            <a:off x="5872792" y="3155471"/>
            <a:ext cx="2743200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dirty="0">
              <a:cs typeface="Calibri"/>
            </a:endParaRPr>
          </a:p>
        </p:txBody>
      </p:sp>
      <p:sp>
        <p:nvSpPr>
          <p:cNvPr id="21" name="CasellaDiTesto 1">
            <a:extLst>
              <a:ext uri="{FF2B5EF4-FFF2-40B4-BE49-F238E27FC236}">
                <a16:creationId xmlns:a16="http://schemas.microsoft.com/office/drawing/2014/main" id="{A83F3EE0-B6B3-48BE-9E02-8F78B14C2448}"/>
              </a:ext>
            </a:extLst>
          </p:cNvPr>
          <p:cNvSpPr txBox="1"/>
          <p:nvPr/>
        </p:nvSpPr>
        <p:spPr>
          <a:xfrm>
            <a:off x="0" y="2404238"/>
            <a:ext cx="6452559" cy="1754326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i="1" dirty="0">
                <a:latin typeface="Calibri"/>
                <a:cs typeface="Calibri"/>
              </a:rPr>
              <a:t>• AUTOVALUTAZIONE</a:t>
            </a:r>
            <a:br>
              <a:rPr lang="it-IT" sz="3600" i="1" dirty="0">
                <a:latin typeface="Calibri"/>
                <a:cs typeface="Calibri"/>
              </a:rPr>
            </a:br>
            <a:r>
              <a:rPr lang="it-IT" sz="3600" i="1" dirty="0">
                <a:latin typeface="Calibri"/>
                <a:cs typeface="Calibri"/>
              </a:rPr>
              <a:t>• VALUTAZIONE PERIODICA</a:t>
            </a:r>
            <a:br>
              <a:rPr lang="it-IT" sz="3600" i="1" dirty="0">
                <a:latin typeface="Calibri"/>
                <a:cs typeface="Calibri"/>
              </a:rPr>
            </a:br>
            <a:r>
              <a:rPr lang="it-IT" sz="3600" i="1" dirty="0">
                <a:latin typeface="Calibri"/>
                <a:cs typeface="Calibri"/>
              </a:rPr>
              <a:t>• ACCREDITAMENTO</a:t>
            </a:r>
          </a:p>
        </p:txBody>
      </p:sp>
      <p:sp>
        <p:nvSpPr>
          <p:cNvPr id="10" name="Freccia a destra con strisce 9"/>
          <p:cNvSpPr/>
          <p:nvPr/>
        </p:nvSpPr>
        <p:spPr>
          <a:xfrm rot="16200000" flipH="1">
            <a:off x="1848395" y="1920249"/>
            <a:ext cx="489858" cy="39841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520531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60638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3913094"/>
            <a:ext cx="8534400" cy="1752600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tx1"/>
                </a:solidFill>
              </a:rPr>
              <a:t>Presidente della Scuola: </a:t>
            </a:r>
            <a:r>
              <a:rPr lang="it-IT" b="1" i="1" dirty="0" smtClean="0">
                <a:solidFill>
                  <a:schemeClr val="tx1"/>
                </a:solidFill>
              </a:rPr>
              <a:t>Francesco Calza</a:t>
            </a:r>
            <a:endParaRPr lang="it-IT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Favourite 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3269" y="357747"/>
            <a:ext cx="5334000" cy="1304926"/>
          </a:xfrm>
          <a:prstGeom prst="rect">
            <a:avLst/>
          </a:prstGeom>
          <a:noFill/>
        </p:spPr>
      </p:pic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0" y="1586752"/>
            <a:ext cx="12192000" cy="2272553"/>
          </a:xfrm>
        </p:spPr>
        <p:txBody>
          <a:bodyPr>
            <a:normAutofit/>
          </a:bodyPr>
          <a:lstStyle/>
          <a:p>
            <a:pPr algn="l"/>
            <a:r>
              <a:rPr lang="it-IT" sz="3200" b="1" i="1" dirty="0" smtClean="0"/>
              <a:t>La Scuola Interdipartimentale di Economia e Giurisprudenza </a:t>
            </a:r>
            <a:r>
              <a:rPr lang="it-IT" sz="3200" dirty="0" smtClean="0"/>
              <a:t>dell’Università di Napoli </a:t>
            </a:r>
            <a:r>
              <a:rPr lang="it-IT" sz="3200" dirty="0" err="1" smtClean="0"/>
              <a:t>Parthenope</a:t>
            </a:r>
            <a:r>
              <a:rPr lang="it-IT" sz="3200" dirty="0" smtClean="0"/>
              <a:t> nasce con il fine di favorire il coordinamento delle attività didattiche delle aree di Economia e Giurisprudenza.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4491318"/>
            <a:ext cx="6844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hlinkClick r:id="rId3"/>
              </a:rPr>
              <a:t>http://www.siegi.uniparthenope.it/</a:t>
            </a:r>
            <a:endParaRPr lang="it-IT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20951"/>
            <a:ext cx="6548718" cy="62621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it-IT" dirty="0" smtClean="0"/>
              <a:t>Voce in capitolo degli studenti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945911"/>
            <a:ext cx="5889812" cy="551329"/>
          </a:xfrm>
        </p:spPr>
        <p:txBody>
          <a:bodyPr>
            <a:normAutofit fontScale="92500"/>
          </a:bodyPr>
          <a:lstStyle/>
          <a:p>
            <a:pPr algn="l"/>
            <a:r>
              <a:rPr lang="it-IT" b="1" i="1" dirty="0" smtClean="0">
                <a:solidFill>
                  <a:srgbClr val="FF0000"/>
                </a:solidFill>
              </a:rPr>
              <a:t>RAPPRESENTANZE STUDENTESCHE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1523131"/>
            <a:ext cx="90229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Gli studenti hanno il diritto di partecipare alla vita e al governo democratico dell’Università esercitando l’istituto della rappresentanza negli organi decisionali e di indirizzo di Ateneo. </a:t>
            </a:r>
            <a:br>
              <a:rPr lang="it-IT" sz="2400" dirty="0" smtClean="0"/>
            </a:br>
            <a:r>
              <a:rPr lang="it-IT" sz="2400" dirty="0" smtClean="0"/>
              <a:t>Tutti gli studenti iscritti godono dell’elettorato attivo e passivo.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DD9B34E-FB76-4AD2-A7BD-05596AE446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55742" y="408436"/>
            <a:ext cx="2871303" cy="287130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3659202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/>
              <a:t>• Consiglio di Dipartimento</a:t>
            </a:r>
            <a:r>
              <a:rPr lang="it-IT" sz="2400" dirty="0" smtClean="0"/>
              <a:t>: </a:t>
            </a:r>
            <a:r>
              <a:rPr lang="it-IT" sz="2400" dirty="0" err="1" smtClean="0"/>
              <a:t>Baldassare</a:t>
            </a:r>
            <a:r>
              <a:rPr lang="it-IT" sz="2400" dirty="0" smtClean="0"/>
              <a:t> Luigi, </a:t>
            </a:r>
            <a:r>
              <a:rPr lang="it-IT" sz="2400" dirty="0" err="1" smtClean="0"/>
              <a:t>Ianniello</a:t>
            </a:r>
            <a:r>
              <a:rPr lang="it-IT" sz="2400" dirty="0" smtClean="0"/>
              <a:t> Maria, </a:t>
            </a:r>
            <a:r>
              <a:rPr lang="it-IT" sz="2400" dirty="0" err="1" smtClean="0"/>
              <a:t>Costigliola</a:t>
            </a:r>
            <a:r>
              <a:rPr lang="it-IT" sz="2400" dirty="0" smtClean="0"/>
              <a:t> Giuseppe, </a:t>
            </a:r>
            <a:br>
              <a:rPr lang="it-IT" sz="2400" dirty="0" smtClean="0"/>
            </a:br>
            <a:r>
              <a:rPr lang="it-IT" sz="2400" dirty="0" smtClean="0"/>
              <a:t>Ricchezza Roberta, </a:t>
            </a:r>
            <a:r>
              <a:rPr lang="it-IT" sz="2400" dirty="0" err="1" smtClean="0"/>
              <a:t>Jayasinghe</a:t>
            </a:r>
            <a:r>
              <a:rPr lang="it-IT" sz="2400" dirty="0" smtClean="0"/>
              <a:t> Francesco, De Luca </a:t>
            </a:r>
            <a:r>
              <a:rPr lang="it-IT" sz="2400" dirty="0" err="1" smtClean="0"/>
              <a:t>Bossa</a:t>
            </a:r>
            <a:r>
              <a:rPr lang="it-IT" sz="2400" dirty="0" smtClean="0"/>
              <a:t> Maria, Di Lauri Daniele</a:t>
            </a:r>
            <a:br>
              <a:rPr lang="it-IT" sz="2400" dirty="0" smtClean="0"/>
            </a:br>
            <a:r>
              <a:rPr lang="it-IT" sz="2400" dirty="0" smtClean="0"/>
              <a:t>• </a:t>
            </a:r>
            <a:r>
              <a:rPr lang="it-IT" sz="2400" b="1" i="1" dirty="0" err="1" smtClean="0"/>
              <a:t>CdS</a:t>
            </a:r>
            <a:r>
              <a:rPr lang="it-IT" sz="2400" b="1" i="1" dirty="0" smtClean="0"/>
              <a:t> in Giurisprudenza</a:t>
            </a:r>
            <a:r>
              <a:rPr lang="it-IT" sz="2400" dirty="0" smtClean="0"/>
              <a:t>: Ricchezza Roberta, Costigliola Giuseppe, De Marino Asia</a:t>
            </a:r>
          </a:p>
          <a:p>
            <a:r>
              <a:rPr lang="it-IT" sz="2400" b="1" i="1" dirty="0" smtClean="0"/>
              <a:t>• Rappresentante studenti in seno al Consiglio degli Studenti di Dipartimento</a:t>
            </a:r>
            <a:r>
              <a:rPr lang="it-IT" sz="2400" dirty="0" smtClean="0"/>
              <a:t>: Dovere Giorgio</a:t>
            </a:r>
          </a:p>
          <a:p>
            <a:r>
              <a:rPr lang="it-IT" sz="2400" b="1" i="1" dirty="0" smtClean="0"/>
              <a:t>• Rappresentanti degli studenti in seno al Senato Accademico </a:t>
            </a:r>
            <a:r>
              <a:rPr lang="it-IT" sz="2400" dirty="0" smtClean="0"/>
              <a:t>: Riccio Giuliano, Franco Giuseppe, Russo Valentina</a:t>
            </a:r>
            <a:br>
              <a:rPr lang="it-IT" sz="2400" dirty="0" smtClean="0"/>
            </a:br>
            <a:r>
              <a:rPr lang="it-IT" sz="2400" dirty="0" smtClean="0"/>
              <a:t>• </a:t>
            </a:r>
            <a:r>
              <a:rPr lang="it-IT" sz="2400" b="1" i="1" dirty="0" smtClean="0"/>
              <a:t>Rappresentanti degli studenti in seno al Consiglio di Amministrazione </a:t>
            </a:r>
            <a:r>
              <a:rPr lang="it-IT" sz="2400" dirty="0" smtClean="0"/>
              <a:t>: Melandri Manuel, Vinaccia Ciro</a:t>
            </a:r>
          </a:p>
          <a:p>
            <a:endParaRPr lang="it-IT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AC5033-E113-4D2C-ACA9-9988F813990A}"/>
              </a:ext>
            </a:extLst>
          </p:cNvPr>
          <p:cNvSpPr txBox="1"/>
          <p:nvPr/>
        </p:nvSpPr>
        <p:spPr>
          <a:xfrm>
            <a:off x="2121168" y="188259"/>
            <a:ext cx="7487728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b="1" i="1" dirty="0">
                <a:solidFill>
                  <a:schemeClr val="bg1"/>
                </a:solidFill>
              </a:rPr>
              <a:t>QUESTIONARIO</a:t>
            </a:r>
            <a:r>
              <a:rPr lang="it-IT" sz="4000" b="1" i="1" dirty="0">
                <a:solidFill>
                  <a:srgbClr val="FF0000"/>
                </a:solidFill>
              </a:rPr>
              <a:t> </a:t>
            </a:r>
            <a:r>
              <a:rPr lang="it-IT" sz="4000" b="1" i="1" dirty="0">
                <a:solidFill>
                  <a:schemeClr val="bg1"/>
                </a:solidFill>
              </a:rPr>
              <a:t>DEGLI STUDENTI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8C65D8-3EAD-40E8-AE47-D4B3CDFFF560}"/>
              </a:ext>
            </a:extLst>
          </p:cNvPr>
          <p:cNvSpPr txBox="1"/>
          <p:nvPr/>
        </p:nvSpPr>
        <p:spPr>
          <a:xfrm>
            <a:off x="994913" y="1047361"/>
            <a:ext cx="11197087" cy="563231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dirty="0" smtClean="0"/>
              <a:t>È garantito l'</a:t>
            </a:r>
            <a:r>
              <a:rPr lang="it-IT" sz="2400" b="1" i="1" dirty="0" smtClean="0"/>
              <a:t>ANONIMATO.</a:t>
            </a:r>
          </a:p>
          <a:p>
            <a:endParaRPr lang="it-IT" sz="2400" i="1" dirty="0" smtClean="0"/>
          </a:p>
          <a:p>
            <a:r>
              <a:rPr lang="it-IT" sz="2400" i="1" dirty="0" smtClean="0"/>
              <a:t>La rilevazione dell’opinione degli studenti </a:t>
            </a:r>
            <a:r>
              <a:rPr lang="it-IT" sz="2400" b="1" i="1" dirty="0" smtClean="0"/>
              <a:t>è obbligatoria </a:t>
            </a:r>
            <a:r>
              <a:rPr lang="it-IT" sz="2400" i="1" dirty="0" smtClean="0"/>
              <a:t>e riguarda tutti gli insegnamenti di almeno 5 CFU che prevedono un esame finale.</a:t>
            </a:r>
          </a:p>
          <a:p>
            <a:endParaRPr lang="it-IT" sz="2400" i="1" dirty="0" smtClean="0"/>
          </a:p>
          <a:p>
            <a:r>
              <a:rPr lang="it-IT" sz="2400" i="1" dirty="0" smtClean="0"/>
              <a:t>I questionari devono obbligatoriamente prevedere i quesiti definiti da ANVUR, a cui potranno essere aggiunti altri da parte degli Atenei.</a:t>
            </a:r>
          </a:p>
          <a:p>
            <a:r>
              <a:rPr lang="it-IT" sz="2400" dirty="0" smtClean="0">
                <a:cs typeface="Calibri"/>
              </a:rPr>
              <a:t/>
            </a:r>
            <a:br>
              <a:rPr lang="it-IT" sz="2400" dirty="0" smtClean="0">
                <a:cs typeface="Calibri"/>
              </a:rPr>
            </a:br>
            <a:r>
              <a:rPr lang="it-IT" sz="2400" dirty="0" smtClean="0">
                <a:cs typeface="Calibri"/>
              </a:rPr>
              <a:t>I questionari vanno compilati in aula ai 2/3 del corso.</a:t>
            </a:r>
          </a:p>
          <a:p>
            <a:r>
              <a:rPr lang="it-IT" sz="2400" dirty="0" smtClean="0">
                <a:cs typeface="Calibri"/>
              </a:rPr>
              <a:t/>
            </a:r>
            <a:br>
              <a:rPr lang="it-IT" sz="2400" dirty="0" smtClean="0">
                <a:cs typeface="Calibri"/>
              </a:rPr>
            </a:br>
            <a:r>
              <a:rPr lang="it-IT" sz="2400" dirty="0" smtClean="0">
                <a:cs typeface="Calibri"/>
              </a:rPr>
              <a:t>Le </a:t>
            </a:r>
            <a:r>
              <a:rPr lang="it-IT" sz="2400" dirty="0">
                <a:cs typeface="Calibri"/>
              </a:rPr>
              <a:t>opinioni degli studenti sono </a:t>
            </a:r>
            <a:r>
              <a:rPr lang="it-IT" sz="2400" b="1" i="1" dirty="0">
                <a:cs typeface="Calibri"/>
              </a:rPr>
              <a:t>requisito necessario per il miglioramento</a:t>
            </a:r>
            <a:r>
              <a:rPr lang="it-IT" sz="2400" dirty="0">
                <a:cs typeface="Calibri"/>
              </a:rPr>
              <a:t> dell'attività </a:t>
            </a:r>
            <a:r>
              <a:rPr lang="it-IT" sz="2400" dirty="0" smtClean="0">
                <a:cs typeface="Calibri"/>
              </a:rPr>
              <a:t>didattica: </a:t>
            </a:r>
            <a:r>
              <a:rPr lang="it-IT" sz="2400" dirty="0" smtClean="0"/>
              <a:t>la redazione redatta dalla CPDS prende in considerazione gli esiti della rilevazione dell’opinione degli studenti, individuando eventuali problemi specifici ai singoli </a:t>
            </a:r>
            <a:r>
              <a:rPr lang="it-IT" sz="2400" dirty="0" err="1" smtClean="0"/>
              <a:t>CdS</a:t>
            </a:r>
            <a:r>
              <a:rPr lang="it-IT" sz="2400" dirty="0" smtClean="0"/>
              <a:t>.</a:t>
            </a:r>
          </a:p>
          <a:p>
            <a:endParaRPr lang="it-IT" sz="2400" dirty="0">
              <a:cs typeface="Calibri"/>
            </a:endParaRPr>
          </a:p>
        </p:txBody>
      </p:sp>
      <p:sp>
        <p:nvSpPr>
          <p:cNvPr id="14" name="CasellaDiTesto 1">
            <a:extLst>
              <a:ext uri="{FF2B5EF4-FFF2-40B4-BE49-F238E27FC236}">
                <a16:creationId xmlns:a16="http://schemas.microsoft.com/office/drawing/2014/main" id="{F4B4C805-20BB-4512-972B-21B8D7175C8D}"/>
              </a:ext>
            </a:extLst>
          </p:cNvPr>
          <p:cNvSpPr txBox="1"/>
          <p:nvPr/>
        </p:nvSpPr>
        <p:spPr>
          <a:xfrm rot="-10740000" flipV="1">
            <a:off x="-933990" y="4481796"/>
            <a:ext cx="9788107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cs typeface="Calibri"/>
            </a:endParaRPr>
          </a:p>
        </p:txBody>
      </p:sp>
      <p:pic>
        <p:nvPicPr>
          <p:cNvPr id="16" name="Elemento grafico 16" descr="Freccia linea: leggera curva">
            <a:extLst>
              <a:ext uri="{FF2B5EF4-FFF2-40B4-BE49-F238E27FC236}">
                <a16:creationId xmlns:a16="http://schemas.microsoft.com/office/drawing/2014/main" id="{0A461587-FE2A-4034-9A42-B7D0F7726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857483"/>
            <a:ext cx="914400" cy="914400"/>
          </a:xfrm>
          <a:prstGeom prst="rect">
            <a:avLst/>
          </a:prstGeom>
        </p:spPr>
      </p:pic>
      <p:pic>
        <p:nvPicPr>
          <p:cNvPr id="18" name="Elemento grafico 18" descr="Freccia linea: leggera curva">
            <a:extLst>
              <a:ext uri="{FF2B5EF4-FFF2-40B4-BE49-F238E27FC236}">
                <a16:creationId xmlns:a16="http://schemas.microsoft.com/office/drawing/2014/main" id="{2CF32FA2-89FD-474B-AD36-34E292B81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1625063"/>
            <a:ext cx="914400" cy="914400"/>
          </a:xfrm>
          <a:prstGeom prst="rect">
            <a:avLst/>
          </a:prstGeom>
        </p:spPr>
      </p:pic>
      <p:pic>
        <p:nvPicPr>
          <p:cNvPr id="20" name="Elemento grafico 20" descr="Freccia linea: leggera curva">
            <a:extLst>
              <a:ext uri="{FF2B5EF4-FFF2-40B4-BE49-F238E27FC236}">
                <a16:creationId xmlns:a16="http://schemas.microsoft.com/office/drawing/2014/main" id="{EBBF87B6-493C-493F-84B3-77E5FEEB27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18964"/>
            <a:ext cx="914400" cy="914400"/>
          </a:xfrm>
          <a:prstGeom prst="rect">
            <a:avLst/>
          </a:prstGeom>
        </p:spPr>
      </p:pic>
      <p:pic>
        <p:nvPicPr>
          <p:cNvPr id="10" name="Elemento grafico 20" descr="Freccia linea: leggera curva">
            <a:extLst>
              <a:ext uri="{FF2B5EF4-FFF2-40B4-BE49-F238E27FC236}">
                <a16:creationId xmlns:a16="http://schemas.microsoft.com/office/drawing/2014/main" id="{EBBF87B6-493C-493F-84B3-77E5FEEB27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739552"/>
            <a:ext cx="914400" cy="914400"/>
          </a:xfrm>
          <a:prstGeom prst="rect">
            <a:avLst/>
          </a:prstGeom>
        </p:spPr>
      </p:pic>
      <p:pic>
        <p:nvPicPr>
          <p:cNvPr id="11" name="Elemento grafico 20" descr="Freccia linea: leggera curva">
            <a:extLst>
              <a:ext uri="{FF2B5EF4-FFF2-40B4-BE49-F238E27FC236}">
                <a16:creationId xmlns:a16="http://schemas.microsoft.com/office/drawing/2014/main" id="{EBBF87B6-493C-493F-84B3-77E5FEEB27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479140"/>
            <a:ext cx="914400" cy="9144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0" y="6396335"/>
            <a:ext cx="9547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hlinkClick r:id="rId4"/>
              </a:rPr>
              <a:t>http://offerta.uniparthenope.it/questionari/QST_studenti.asp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808129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974003-D882-4E0F-A70A-53EFB923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8" y="653909"/>
            <a:ext cx="8842402" cy="7176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>
                <a:cs typeface="Calibri Light"/>
              </a:rPr>
              <a:t>Imparare a navigare sul </a:t>
            </a:r>
            <a:r>
              <a:rPr lang="it-IT" b="1" i="1" dirty="0">
                <a:solidFill>
                  <a:srgbClr val="FF0000"/>
                </a:solidFill>
                <a:cs typeface="Calibri Light"/>
              </a:rPr>
              <a:t>portale studenti</a:t>
            </a:r>
            <a:r>
              <a:rPr lang="it-IT" b="1" i="1" dirty="0" smtClean="0">
                <a:cs typeface="Calibri Light"/>
              </a:rPr>
              <a:t>:</a:t>
            </a:r>
            <a:endParaRPr lang="it-IT" sz="4000" b="1" i="1" dirty="0">
              <a:cs typeface="Calibri Ligh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7E537E-2B61-481F-8640-92BD1C13D737}"/>
              </a:ext>
            </a:extLst>
          </p:cNvPr>
          <p:cNvSpPr txBox="1"/>
          <p:nvPr/>
        </p:nvSpPr>
        <p:spPr>
          <a:xfrm>
            <a:off x="253043" y="2567796"/>
            <a:ext cx="11800935" cy="378565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dirty="0">
                <a:cs typeface="Calibri"/>
              </a:rPr>
              <a:t>• Docenti e orari di ricevimento</a:t>
            </a:r>
            <a:br>
              <a:rPr lang="it-IT" sz="2400" dirty="0">
                <a:cs typeface="Calibri"/>
              </a:rPr>
            </a:br>
            <a:r>
              <a:rPr lang="it-IT" sz="2400" dirty="0">
                <a:cs typeface="Calibri"/>
              </a:rPr>
              <a:t>• Materiale didattico, obiettivi, verifica dell'apprendimento</a:t>
            </a:r>
            <a:br>
              <a:rPr lang="it-IT" sz="2400" dirty="0">
                <a:cs typeface="Calibri"/>
              </a:rPr>
            </a:br>
            <a:r>
              <a:rPr lang="it-IT" sz="2400" dirty="0">
                <a:cs typeface="Calibri"/>
              </a:rPr>
              <a:t>• Guida alla prenotazione degli esami fondamentali/opzionali</a:t>
            </a:r>
            <a:br>
              <a:rPr lang="it-IT" sz="2400" dirty="0">
                <a:cs typeface="Calibri"/>
              </a:rPr>
            </a:br>
            <a:r>
              <a:rPr lang="it-IT" sz="2400" dirty="0">
                <a:cs typeface="Calibri"/>
              </a:rPr>
              <a:t>• Calendario appelli</a:t>
            </a:r>
            <a:br>
              <a:rPr lang="it-IT" sz="2400" dirty="0">
                <a:cs typeface="Calibri"/>
              </a:rPr>
            </a:br>
            <a:r>
              <a:rPr lang="it-IT" sz="2400" dirty="0">
                <a:cs typeface="Calibri"/>
              </a:rPr>
              <a:t>• Conoscenza esiti della valutazione</a:t>
            </a:r>
            <a:r>
              <a:rPr lang="en-US" dirty="0"/>
              <a:t/>
            </a:r>
            <a:br>
              <a:rPr lang="en-US" dirty="0"/>
            </a:br>
            <a:r>
              <a:rPr lang="it-IT" sz="2400" dirty="0">
                <a:cs typeface="Calibri"/>
              </a:rPr>
              <a:t>• Orari segreterie</a:t>
            </a:r>
            <a:br>
              <a:rPr lang="it-IT" sz="2400" dirty="0">
                <a:cs typeface="Calibri"/>
              </a:rPr>
            </a:br>
            <a:r>
              <a:rPr lang="it-IT" sz="2400" dirty="0">
                <a:cs typeface="Calibri"/>
              </a:rPr>
              <a:t>• E-mail istituzionale: accesso e recupero password</a:t>
            </a:r>
            <a:br>
              <a:rPr lang="it-IT" sz="2400" dirty="0">
                <a:cs typeface="Calibri"/>
              </a:rPr>
            </a:br>
            <a:r>
              <a:rPr lang="it-IT" sz="2400" dirty="0">
                <a:cs typeface="Calibri"/>
              </a:rPr>
              <a:t>• Tasse e contributi</a:t>
            </a:r>
            <a:br>
              <a:rPr lang="it-IT" sz="2400" dirty="0">
                <a:cs typeface="Calibri"/>
              </a:rPr>
            </a:br>
            <a:r>
              <a:rPr lang="it-IT" sz="2400" dirty="0">
                <a:cs typeface="Calibri"/>
              </a:rPr>
              <a:t>• Borse di studio</a:t>
            </a:r>
            <a:br>
              <a:rPr lang="it-IT" sz="2400" dirty="0">
                <a:cs typeface="Calibri"/>
              </a:rPr>
            </a:br>
            <a:r>
              <a:rPr lang="it-IT" sz="2400" dirty="0">
                <a:cs typeface="Calibri"/>
              </a:rPr>
              <a:t>• Area riservata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55493" y="1465730"/>
            <a:ext cx="75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hlinkClick r:id="rId2"/>
              </a:rPr>
              <a:t>https://uniparthenope.esse3.cineca.it/Home.do</a:t>
            </a: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4221560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53AC7E-A653-4539-AE69-C10761AC8188}"/>
              </a:ext>
            </a:extLst>
          </p:cNvPr>
          <p:cNvSpPr txBox="1"/>
          <p:nvPr/>
        </p:nvSpPr>
        <p:spPr>
          <a:xfrm>
            <a:off x="338922" y="3944204"/>
            <a:ext cx="8136337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dirty="0">
                <a:cs typeface="Calibri"/>
              </a:rPr>
              <a:t>• Segreteria studenti</a:t>
            </a:r>
            <a:br>
              <a:rPr lang="it-IT" sz="2400" dirty="0">
                <a:cs typeface="Calibri"/>
              </a:rPr>
            </a:br>
            <a:r>
              <a:rPr lang="it-IT" sz="2400" dirty="0">
                <a:cs typeface="Calibri"/>
              </a:rPr>
              <a:t>• Centro orientamento e tutorato </a:t>
            </a:r>
            <a:br>
              <a:rPr lang="it-IT" sz="2400" dirty="0">
                <a:cs typeface="Calibri"/>
              </a:rPr>
            </a:br>
            <a:r>
              <a:rPr lang="it-IT" sz="2400" dirty="0">
                <a:cs typeface="Calibri"/>
              </a:rPr>
              <a:t>• Orario di ricevimento al pubblico</a:t>
            </a:r>
            <a:br>
              <a:rPr lang="it-IT" sz="2400" dirty="0">
                <a:cs typeface="Calibri"/>
              </a:rPr>
            </a:br>
            <a:r>
              <a:rPr lang="it-IT" sz="2400" dirty="0">
                <a:cs typeface="Calibri"/>
              </a:rPr>
              <a:t>• Personale docente </a:t>
            </a:r>
            <a:br>
              <a:rPr lang="it-IT" sz="2400" dirty="0">
                <a:cs typeface="Calibri"/>
              </a:rPr>
            </a:br>
            <a:r>
              <a:rPr lang="it-IT" sz="2400" dirty="0">
                <a:cs typeface="Calibri"/>
              </a:rPr>
              <a:t>• Sbocchi occupazionali</a:t>
            </a:r>
            <a:br>
              <a:rPr lang="it-IT" sz="2400" dirty="0">
                <a:cs typeface="Calibri"/>
              </a:rPr>
            </a:br>
            <a:r>
              <a:rPr lang="it-IT" sz="2400" dirty="0">
                <a:cs typeface="Calibri"/>
              </a:rPr>
              <a:t>• Piano di studi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41192" y="3165679"/>
            <a:ext cx="413728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Conoscere l’</a:t>
            </a:r>
            <a:r>
              <a:rPr lang="it-IT" sz="2400" b="1" i="1" dirty="0" smtClean="0">
                <a:solidFill>
                  <a:srgbClr val="FF0000"/>
                </a:solidFill>
              </a:rPr>
              <a:t>offerta formativa</a:t>
            </a:r>
            <a:r>
              <a:rPr lang="it-IT" sz="2400" dirty="0" smtClean="0"/>
              <a:t>: 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6036" y="3636125"/>
            <a:ext cx="552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hlinkClick r:id="rId2"/>
              </a:rPr>
              <a:t>http://www.digiu.uniparthenope.it/Guida/</a:t>
            </a:r>
            <a:r>
              <a:rPr lang="it-IT" dirty="0" err="1" smtClean="0">
                <a:hlinkClick r:id="rId2"/>
              </a:rPr>
              <a:t>vediGuide.asp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2047" y="551330"/>
            <a:ext cx="489472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Verificare la </a:t>
            </a:r>
            <a:r>
              <a:rPr lang="it-IT" sz="2400" b="1" i="1" dirty="0" smtClean="0">
                <a:solidFill>
                  <a:srgbClr val="FF0000"/>
                </a:solidFill>
              </a:rPr>
              <a:t>trasparenza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smtClean="0"/>
              <a:t>dell'Ateneo:</a:t>
            </a:r>
            <a:endParaRPr lang="it-IT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88259" y="1075764"/>
            <a:ext cx="104618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 riferimenti e la documentazione relativi al sistema di qualità di Ateneo  sono reperibili al seguente link: </a:t>
            </a:r>
            <a:br>
              <a:rPr lang="it-IT" sz="2400" dirty="0" smtClean="0"/>
            </a:br>
            <a:r>
              <a:rPr lang="it-IT" dirty="0" smtClean="0">
                <a:hlinkClick r:id="rId3"/>
              </a:rPr>
              <a:t>http://assicurazionequalita.uniparthenope.it/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400" dirty="0" smtClean="0"/>
              <a:t>Nella sezione Far  Crescere il Sistema Qualità è disponibile materiale </a:t>
            </a:r>
            <a:r>
              <a:rPr lang="it-IT" sz="2400" smtClean="0"/>
              <a:t>dedicato alla  </a:t>
            </a:r>
            <a:r>
              <a:rPr lang="it-IT" sz="2400" dirty="0" smtClean="0"/>
              <a:t>formazione degli studenti</a:t>
            </a:r>
          </a:p>
          <a:p>
            <a:r>
              <a:rPr lang="it-IT" sz="2400" dirty="0" smtClean="0"/>
              <a:t>: </a:t>
            </a:r>
            <a:r>
              <a:rPr lang="it-IT" dirty="0" smtClean="0">
                <a:hlinkClick r:id="rId4"/>
              </a:rPr>
              <a:t>http://assicurazionequalita.uniparthenope.it/crescere_sistema_qualita.php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616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BA292FE8-C9E1-463A-9EEC-25566BACE6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2093" y="812042"/>
            <a:ext cx="4992731" cy="496778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81F94FC-D055-4194-8C3E-54ACCC4CB0AE}"/>
              </a:ext>
            </a:extLst>
          </p:cNvPr>
          <p:cNvSpPr txBox="1"/>
          <p:nvPr/>
        </p:nvSpPr>
        <p:spPr>
          <a:xfrm>
            <a:off x="298877" y="404326"/>
            <a:ext cx="5057955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b="1" i="1" dirty="0"/>
              <a:t>  ACCREDITAMENTO iniziale</a:t>
            </a:r>
            <a:endParaRPr lang="it-IT" sz="3200" b="1" i="1" dirty="0">
              <a:cs typeface="Calibri"/>
            </a:endParaRPr>
          </a:p>
        </p:txBody>
      </p:sp>
      <p:pic>
        <p:nvPicPr>
          <p:cNvPr id="8" name="Elemento grafico 9" descr="Freccia: rotazione a destra">
            <a:extLst>
              <a:ext uri="{FF2B5EF4-FFF2-40B4-BE49-F238E27FC236}">
                <a16:creationId xmlns:a16="http://schemas.microsoft.com/office/drawing/2014/main" id="{960D57DF-8910-44A5-8ABB-980B40D38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969416" y="474002"/>
            <a:ext cx="914400" cy="9144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E6C01DB-5725-492C-9ABB-6EB492B893A6}"/>
              </a:ext>
            </a:extLst>
          </p:cNvPr>
          <p:cNvSpPr txBox="1"/>
          <p:nvPr/>
        </p:nvSpPr>
        <p:spPr>
          <a:xfrm>
            <a:off x="453427" y="1574860"/>
            <a:ext cx="6855124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 i="1" dirty="0">
                <a:solidFill>
                  <a:srgbClr val="FF0000"/>
                </a:solidFill>
                <a:cs typeface="Calibri"/>
              </a:rPr>
              <a:t>Autorizzazione da parte del Ministero</a:t>
            </a:r>
            <a:r>
              <a:rPr lang="it-IT" sz="2400" b="1" i="1" dirty="0">
                <a:cs typeface="Calibri"/>
              </a:rPr>
              <a:t> </a:t>
            </a:r>
            <a:r>
              <a:rPr lang="it-IT" sz="2400" i="1" dirty="0">
                <a:cs typeface="Calibri"/>
              </a:rPr>
              <a:t>ad attivare Sedi e Corsi di studi universitari a seguito della </a:t>
            </a:r>
            <a:r>
              <a:rPr lang="it-IT" sz="2400" b="1" i="1" dirty="0">
                <a:highlight>
                  <a:srgbClr val="FFFF00"/>
                </a:highlight>
                <a:cs typeface="Calibri"/>
              </a:rPr>
              <a:t>verifica del possesso dei requisiti </a:t>
            </a:r>
            <a:r>
              <a:rPr lang="it-IT" sz="2400" i="1" dirty="0">
                <a:cs typeface="Calibri"/>
              </a:rPr>
              <a:t>didattici, di qualificazione della ricerca, strutturali, organizzativi e di sostenibilità economica-finanziaria.</a:t>
            </a:r>
          </a:p>
        </p:txBody>
      </p:sp>
      <p:sp>
        <p:nvSpPr>
          <p:cNvPr id="13" name="Freccia a gallone 12">
            <a:extLst>
              <a:ext uri="{FF2B5EF4-FFF2-40B4-BE49-F238E27FC236}">
                <a16:creationId xmlns:a16="http://schemas.microsoft.com/office/drawing/2014/main" id="{E9797836-A484-4A1E-B8C6-5AED16A4701E}"/>
              </a:ext>
            </a:extLst>
          </p:cNvPr>
          <p:cNvSpPr/>
          <p:nvPr/>
        </p:nvSpPr>
        <p:spPr>
          <a:xfrm>
            <a:off x="86567" y="2379757"/>
            <a:ext cx="254595" cy="34085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6A5EF95-F7F3-4D39-A650-45D57F5AA748}"/>
              </a:ext>
            </a:extLst>
          </p:cNvPr>
          <p:cNvSpPr txBox="1"/>
          <p:nvPr/>
        </p:nvSpPr>
        <p:spPr>
          <a:xfrm>
            <a:off x="437251" y="4074724"/>
            <a:ext cx="6740107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i="1" dirty="0"/>
              <a:t>Si tratta di un'</a:t>
            </a:r>
            <a:r>
              <a:rPr lang="it-IT" sz="2400" b="1" i="1" dirty="0">
                <a:solidFill>
                  <a:srgbClr val="FF0000"/>
                </a:solidFill>
              </a:rPr>
              <a:t>autorizzazione ex ante</a:t>
            </a:r>
            <a:r>
              <a:rPr lang="it-IT" sz="2400" b="1" i="1" dirty="0"/>
              <a:t> </a:t>
            </a:r>
            <a:r>
              <a:rPr lang="it-IT" sz="2400" i="1" dirty="0"/>
              <a:t>data dal</a:t>
            </a:r>
            <a:r>
              <a:rPr lang="it-IT" sz="2400" b="1" i="1" dirty="0"/>
              <a:t> </a:t>
            </a:r>
            <a:r>
              <a:rPr lang="it-IT" sz="2400" b="1" i="1" dirty="0">
                <a:highlight>
                  <a:srgbClr val="FFFF00"/>
                </a:highlight>
              </a:rPr>
              <a:t>MIUR</a:t>
            </a:r>
            <a:r>
              <a:rPr lang="it-IT" sz="2400" b="1" i="1" dirty="0" smtClean="0"/>
              <a:t>,</a:t>
            </a:r>
            <a:r>
              <a:rPr lang="it-IT" sz="2400" i="1" dirty="0" smtClean="0"/>
              <a:t> sulla base di criteri, parametri e indicatori definiti dall'</a:t>
            </a:r>
            <a:r>
              <a:rPr lang="it-IT" sz="2400" b="1" i="1" dirty="0" smtClean="0">
                <a:highlight>
                  <a:srgbClr val="FFFF00"/>
                </a:highlight>
              </a:rPr>
              <a:t>ANVUR</a:t>
            </a:r>
            <a:endParaRPr lang="it-IT" sz="2400" b="1" i="1" dirty="0"/>
          </a:p>
        </p:txBody>
      </p:sp>
      <p:sp>
        <p:nvSpPr>
          <p:cNvPr id="15" name="Freccia a gallone 14">
            <a:extLst>
              <a:ext uri="{FF2B5EF4-FFF2-40B4-BE49-F238E27FC236}">
                <a16:creationId xmlns:a16="http://schemas.microsoft.com/office/drawing/2014/main" id="{4CCB2AB0-FC33-405F-AF32-EDD287EF6528}"/>
              </a:ext>
            </a:extLst>
          </p:cNvPr>
          <p:cNvSpPr/>
          <p:nvPr/>
        </p:nvSpPr>
        <p:spPr>
          <a:xfrm>
            <a:off x="99148" y="4477053"/>
            <a:ext cx="240217" cy="39836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20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4B699B08-972B-4BBB-A4B2-8383C73D6DAB}"/>
              </a:ext>
            </a:extLst>
          </p:cNvPr>
          <p:cNvSpPr txBox="1"/>
          <p:nvPr/>
        </p:nvSpPr>
        <p:spPr>
          <a:xfrm>
            <a:off x="5515154" y="2999119"/>
            <a:ext cx="6676846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dirty="0" smtClean="0"/>
              <a:t>• I </a:t>
            </a:r>
            <a:r>
              <a:rPr lang="it-IT" sz="2400" i="1" dirty="0" smtClean="0"/>
              <a:t>corsi di studio di nuova attivazione </a:t>
            </a:r>
            <a:r>
              <a:rPr lang="it-IT" sz="2400" dirty="0" smtClean="0"/>
              <a:t>ottengono l'accreditamento iniziale con una procedura più complessa.</a:t>
            </a:r>
            <a:endParaRPr lang="it-IT" sz="2400" i="1" dirty="0">
              <a:cs typeface="Calibri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397518B-07BA-45E0-95A6-1D70CC08755A}"/>
              </a:ext>
            </a:extLst>
          </p:cNvPr>
          <p:cNvSpPr txBox="1"/>
          <p:nvPr/>
        </p:nvSpPr>
        <p:spPr>
          <a:xfrm>
            <a:off x="5515154" y="5011949"/>
            <a:ext cx="6676845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dirty="0" smtClean="0"/>
              <a:t>• I corsi di studio già accreditati ottengono annualmente una </a:t>
            </a:r>
            <a:r>
              <a:rPr lang="it-IT" sz="2400" i="1" dirty="0" smtClean="0"/>
              <a:t>conferma di accreditamento iniziale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i="1" dirty="0">
              <a:cs typeface="Calibri"/>
            </a:endParaRP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72E9057A-C141-40A6-BE55-DA54D07773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344" y="1266645"/>
            <a:ext cx="4468483" cy="443972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513293" y="833718"/>
            <a:ext cx="6678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• Con </a:t>
            </a:r>
            <a:r>
              <a:rPr lang="it-IT" sz="2400" i="1" dirty="0" smtClean="0"/>
              <a:t>l'accreditamento iniziale delle sedi e dei corsi di studio effettuato alla </a:t>
            </a:r>
            <a:r>
              <a:rPr lang="it-IT" sz="2400" i="1" dirty="0" err="1" smtClean="0"/>
              <a:t>Parthenope</a:t>
            </a:r>
            <a:r>
              <a:rPr lang="it-IT" sz="2400" i="1" dirty="0" smtClean="0"/>
              <a:t> nell'</a:t>
            </a:r>
            <a:r>
              <a:rPr lang="it-IT" sz="2400" i="1" dirty="0" err="1" smtClean="0"/>
              <a:t>a.a</a:t>
            </a:r>
            <a:r>
              <a:rPr lang="it-IT" sz="2400" i="1" dirty="0" smtClean="0"/>
              <a:t> 2013/2014  </a:t>
            </a:r>
            <a:r>
              <a:rPr lang="it-IT" sz="2400" dirty="0" smtClean="0"/>
              <a:t>sono stati autorizzati tutti i corsi di studio già esistenti.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69665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/>
              <a:t>L'Ateneo PARTHENOPE sarà visitato in Maggio 2019</a:t>
            </a:r>
          </a:p>
          <a:p>
            <a:pPr algn="ctr"/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53FDE7E-CA2A-42A9-8F5A-98D87F3B54CE}"/>
              </a:ext>
            </a:extLst>
          </p:cNvPr>
          <p:cNvSpPr txBox="1"/>
          <p:nvPr/>
        </p:nvSpPr>
        <p:spPr>
          <a:xfrm>
            <a:off x="4694831" y="887104"/>
            <a:ext cx="6726544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b="1" i="1" dirty="0" smtClean="0">
                <a:solidFill>
                  <a:srgbClr val="FF0000"/>
                </a:solidFill>
              </a:rPr>
              <a:t>ACCREDITAMENTO PERIODICO </a:t>
            </a:r>
            <a:r>
              <a:rPr lang="it-IT" sz="2800" b="1" i="1" dirty="0">
                <a:solidFill>
                  <a:schemeClr val="bg1"/>
                </a:solidFill>
              </a:rPr>
              <a:t/>
            </a:r>
            <a:br>
              <a:rPr lang="it-IT" sz="2800" b="1" i="1" dirty="0">
                <a:solidFill>
                  <a:schemeClr val="bg1"/>
                </a:solidFill>
              </a:rPr>
            </a:br>
            <a:r>
              <a:rPr lang="it-IT" sz="2800" b="1" i="1" dirty="0">
                <a:solidFill>
                  <a:schemeClr val="bg1"/>
                </a:solidFill>
              </a:rPr>
              <a:t>della sede e dei corsi di studio</a:t>
            </a:r>
            <a:endParaRPr lang="it-IT" sz="2800" b="1" i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10855" y="1960013"/>
            <a:ext cx="1076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/>
              <a:t>L'Ateneo PARTHENOPE sarà visitato nella settimana 13 - 17 Maggio 2019 dall’</a:t>
            </a:r>
            <a:r>
              <a:rPr lang="it-IT" sz="2000" b="1" i="1" dirty="0" smtClean="0">
                <a:solidFill>
                  <a:srgbClr val="FF0000"/>
                </a:solidFill>
              </a:rPr>
              <a:t>ANVUR</a:t>
            </a:r>
            <a:r>
              <a:rPr lang="it-IT" sz="2000" dirty="0" smtClean="0"/>
              <a:t>: </a:t>
            </a:r>
            <a:r>
              <a:rPr lang="it-IT" sz="2000" b="1" i="1" dirty="0" smtClean="0"/>
              <a:t>Agenzia Nazionale Di Valutazione Del Sistema Universitario E Della Ricerca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32833" y="2885895"/>
            <a:ext cx="106861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l'accreditamento si deve valutare l'ATENEO nel suo complesso e con riguardo ad una selezione di alcuni dei suoi </a:t>
            </a:r>
            <a:r>
              <a:rPr lang="it-IT" dirty="0" err="1" smtClean="0"/>
              <a:t>CdS</a:t>
            </a:r>
            <a:r>
              <a:rPr lang="it-IT" dirty="0" smtClean="0"/>
              <a:t> e Dipartimenti.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t-IT" dirty="0" smtClean="0"/>
              <a:t>L'ANVUR si soffermerà su 4 Corsi di Studio:</a:t>
            </a:r>
            <a:br>
              <a:rPr lang="it-IT" dirty="0" smtClean="0"/>
            </a:br>
            <a:r>
              <a:rPr lang="it-IT" dirty="0" smtClean="0">
                <a:cs typeface="Calibri"/>
              </a:rPr>
              <a:t>• GIURISPRUDENZA</a:t>
            </a:r>
            <a:br>
              <a:rPr lang="it-IT" dirty="0" smtClean="0">
                <a:cs typeface="Calibri"/>
              </a:rPr>
            </a:br>
            <a:r>
              <a:rPr lang="it-IT" dirty="0" smtClean="0">
                <a:cs typeface="Calibri"/>
              </a:rPr>
              <a:t>• INFORMATICA APPLICATA</a:t>
            </a:r>
            <a:br>
              <a:rPr lang="it-IT" dirty="0" smtClean="0">
                <a:cs typeface="Calibri"/>
              </a:rPr>
            </a:br>
            <a:r>
              <a:rPr lang="it-IT" dirty="0" smtClean="0">
                <a:cs typeface="Calibri"/>
              </a:rPr>
              <a:t>• </a:t>
            </a:r>
            <a:r>
              <a:rPr lang="it-IT" dirty="0" smtClean="0">
                <a:cs typeface="Calibri"/>
              </a:rPr>
              <a:t>MANAGEMENT </a:t>
            </a:r>
            <a:r>
              <a:rPr lang="it-IT" dirty="0" smtClean="0">
                <a:cs typeface="Calibri"/>
              </a:rPr>
              <a:t>DELLE IMPRESE TURISTICHE</a:t>
            </a:r>
            <a:br>
              <a:rPr lang="it-IT" dirty="0" smtClean="0">
                <a:cs typeface="Calibri"/>
              </a:rPr>
            </a:br>
            <a:r>
              <a:rPr lang="it-IT" dirty="0" smtClean="0">
                <a:cs typeface="Calibri"/>
              </a:rPr>
              <a:t>• STATISTICA E INFORMATICA PER L'AZIENDA, LA FINANZA E LE ASSICURAZIONI</a:t>
            </a:r>
          </a:p>
          <a:p>
            <a:endParaRPr lang="it-IT" dirty="0" smtClean="0">
              <a:cs typeface="Calibri"/>
            </a:endParaRPr>
          </a:p>
          <a:p>
            <a:r>
              <a:rPr lang="it-IT" dirty="0" smtClean="0">
                <a:cs typeface="Calibri"/>
              </a:rPr>
              <a:t>E 2 Dipartimenti:</a:t>
            </a:r>
            <a:br>
              <a:rPr lang="it-IT" dirty="0" smtClean="0">
                <a:cs typeface="Calibri"/>
              </a:rPr>
            </a:br>
            <a:r>
              <a:rPr lang="it-IT" dirty="0" smtClean="0">
                <a:cs typeface="Calibri"/>
              </a:rPr>
              <a:t>• SCIENZE E TECNOLOGIE</a:t>
            </a:r>
            <a:br>
              <a:rPr lang="it-IT" dirty="0" smtClean="0">
                <a:cs typeface="Calibri"/>
              </a:rPr>
            </a:br>
            <a:r>
              <a:rPr lang="it-IT" dirty="0" smtClean="0">
                <a:cs typeface="Calibri"/>
              </a:rPr>
              <a:t>• STUDI AZIENDALI E QUANTITATIVI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2166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1E805D8-62AA-4E58-9ED3-A0E189ABBA68}"/>
              </a:ext>
            </a:extLst>
          </p:cNvPr>
          <p:cNvSpPr txBox="1"/>
          <p:nvPr/>
        </p:nvSpPr>
        <p:spPr>
          <a:xfrm>
            <a:off x="491520" y="352756"/>
            <a:ext cx="11300346" cy="76944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4400" b="1" i="1" dirty="0">
                <a:solidFill>
                  <a:schemeClr val="bg1"/>
                </a:solidFill>
              </a:rPr>
              <a:t>FASI della visita di accreditamento</a:t>
            </a:r>
            <a:endParaRPr lang="it-IT" sz="4400" b="1" i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099ED4-3FB3-4B28-B16F-1B4C8660E8BB}"/>
              </a:ext>
            </a:extLst>
          </p:cNvPr>
          <p:cNvSpPr txBox="1"/>
          <p:nvPr/>
        </p:nvSpPr>
        <p:spPr>
          <a:xfrm>
            <a:off x="1474221" y="1733013"/>
            <a:ext cx="12074105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 i="1" dirty="0">
                <a:solidFill>
                  <a:srgbClr val="FF0000"/>
                </a:solidFill>
              </a:rPr>
              <a:t>ESAME A DISTANZA</a:t>
            </a:r>
            <a:r>
              <a:rPr lang="it-IT" sz="2400" dirty="0"/>
              <a:t>: la Commissione CEV analizza la documentazione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messa a </a:t>
            </a:r>
            <a:r>
              <a:rPr lang="it-IT" sz="2400" dirty="0"/>
              <a:t>disposizione </a:t>
            </a:r>
            <a:r>
              <a:rPr lang="it-IT" sz="2400" dirty="0" smtClean="0"/>
              <a:t>dall'Ateneo e dai </a:t>
            </a:r>
            <a:r>
              <a:rPr lang="it-IT" sz="2400" dirty="0" err="1" smtClean="0"/>
              <a:t>CdS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>
                <a:hlinkClick r:id="rId2"/>
              </a:rPr>
              <a:t>http://assicurazionequalita.uniparthenope.it/didattica_periferica.php</a:t>
            </a:r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37ECF2D-C01C-41F8-AE3D-59FE6607AE96}"/>
              </a:ext>
            </a:extLst>
          </p:cNvPr>
          <p:cNvSpPr txBox="1"/>
          <p:nvPr/>
        </p:nvSpPr>
        <p:spPr>
          <a:xfrm>
            <a:off x="1473322" y="3069209"/>
            <a:ext cx="9687463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 i="1" dirty="0">
                <a:solidFill>
                  <a:srgbClr val="FF0000"/>
                </a:solidFill>
              </a:rPr>
              <a:t>VISITA IN LOCO</a:t>
            </a:r>
            <a:r>
              <a:rPr lang="it-IT" sz="2400" dirty="0"/>
              <a:t>: la CEV visita l'Ateneo per verificare il sistema di AQ della Sede e dei </a:t>
            </a:r>
            <a:r>
              <a:rPr lang="it-IT" sz="2400" dirty="0" err="1"/>
              <a:t>CdS</a:t>
            </a:r>
            <a:r>
              <a:rPr lang="it-IT" sz="2400" dirty="0"/>
              <a:t> -&gt; saranno intervistati </a:t>
            </a:r>
            <a:r>
              <a:rPr lang="it-IT" sz="2400" dirty="0" smtClean="0"/>
              <a:t>gli </a:t>
            </a:r>
            <a:r>
              <a:rPr lang="it-IT" sz="2400" dirty="0"/>
              <a:t>studenti dei </a:t>
            </a:r>
            <a:r>
              <a:rPr lang="it-IT" sz="2400" dirty="0" err="1"/>
              <a:t>CdS</a:t>
            </a:r>
            <a:r>
              <a:rPr lang="it-IT" sz="2400" dirty="0"/>
              <a:t> </a:t>
            </a:r>
            <a:r>
              <a:rPr lang="it-IT" sz="2400" dirty="0" smtClean="0"/>
              <a:t>prescelti</a:t>
            </a:r>
            <a:endParaRPr lang="it-IT" sz="2400" dirty="0">
              <a:cs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083290C-0CD8-4850-95E8-B9846D71C198}"/>
              </a:ext>
            </a:extLst>
          </p:cNvPr>
          <p:cNvSpPr txBox="1"/>
          <p:nvPr/>
        </p:nvSpPr>
        <p:spPr>
          <a:xfrm>
            <a:off x="1456812" y="4321044"/>
            <a:ext cx="9457427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 i="1" dirty="0">
                <a:solidFill>
                  <a:srgbClr val="FF0000"/>
                </a:solidFill>
                <a:cs typeface="Calibri"/>
              </a:rPr>
              <a:t>REDAZIONE DEL RAPPORTO PRELIMINARE</a:t>
            </a:r>
            <a:r>
              <a:rPr lang="it-IT" sz="2400" dirty="0">
                <a:cs typeface="Calibri"/>
              </a:rPr>
              <a:t>: la CEV predispone una relazione sugli esiti della visita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FBEAEF7-10D9-4C85-B5CE-E5A7F94FC001}"/>
              </a:ext>
            </a:extLst>
          </p:cNvPr>
          <p:cNvSpPr txBox="1"/>
          <p:nvPr/>
        </p:nvSpPr>
        <p:spPr>
          <a:xfrm>
            <a:off x="1400364" y="5658469"/>
            <a:ext cx="9457427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 i="1" dirty="0">
                <a:solidFill>
                  <a:srgbClr val="FF0000"/>
                </a:solidFill>
              </a:rPr>
              <a:t>POST VISITA</a:t>
            </a:r>
            <a:r>
              <a:rPr lang="it-IT" sz="2400" dirty="0"/>
              <a:t>: analisi del Rapporto </a:t>
            </a:r>
            <a:r>
              <a:rPr lang="it-IT" sz="2400" dirty="0" smtClean="0"/>
              <a:t>predisposto dalla </a:t>
            </a:r>
            <a:r>
              <a:rPr lang="it-IT" sz="2400" dirty="0" err="1" smtClean="0"/>
              <a:t>Cev</a:t>
            </a:r>
            <a:r>
              <a:rPr lang="it-IT" sz="2400" dirty="0" smtClean="0"/>
              <a:t> e </a:t>
            </a:r>
            <a:r>
              <a:rPr lang="it-IT" sz="2400" dirty="0"/>
              <a:t>azioni per risolvere </a:t>
            </a:r>
            <a:r>
              <a:rPr lang="it-IT" sz="2400" dirty="0" smtClean="0"/>
              <a:t>le eventuali </a:t>
            </a:r>
            <a:r>
              <a:rPr lang="it-IT" sz="2400" dirty="0"/>
              <a:t>criticità evidenziate nelle Raccomandazioni</a:t>
            </a:r>
            <a:endParaRPr lang="it-IT" sz="2400" dirty="0">
              <a:cs typeface="Calibri"/>
            </a:endParaRPr>
          </a:p>
        </p:txBody>
      </p:sp>
      <p:sp>
        <p:nvSpPr>
          <p:cNvPr id="7" name="Freccia destra rientrata 6">
            <a:extLst>
              <a:ext uri="{FF2B5EF4-FFF2-40B4-BE49-F238E27FC236}">
                <a16:creationId xmlns:a16="http://schemas.microsoft.com/office/drawing/2014/main" id="{57CB84EE-98E9-4A07-B565-257A5F32D351}"/>
              </a:ext>
            </a:extLst>
          </p:cNvPr>
          <p:cNvSpPr/>
          <p:nvPr/>
        </p:nvSpPr>
        <p:spPr>
          <a:xfrm>
            <a:off x="431861" y="171643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destra rientrata 7">
            <a:extLst>
              <a:ext uri="{FF2B5EF4-FFF2-40B4-BE49-F238E27FC236}">
                <a16:creationId xmlns:a16="http://schemas.microsoft.com/office/drawing/2014/main" id="{8D7E3D21-CD4A-49EA-AB87-126960BDD281}"/>
              </a:ext>
            </a:extLst>
          </p:cNvPr>
          <p:cNvSpPr/>
          <p:nvPr/>
        </p:nvSpPr>
        <p:spPr>
          <a:xfrm>
            <a:off x="443880" y="3093569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destra rientrata 8">
            <a:extLst>
              <a:ext uri="{FF2B5EF4-FFF2-40B4-BE49-F238E27FC236}">
                <a16:creationId xmlns:a16="http://schemas.microsoft.com/office/drawing/2014/main" id="{072A2356-9336-4B36-881C-F5C338B432E9}"/>
              </a:ext>
            </a:extLst>
          </p:cNvPr>
          <p:cNvSpPr/>
          <p:nvPr/>
        </p:nvSpPr>
        <p:spPr>
          <a:xfrm>
            <a:off x="459131" y="436082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destra rientrata 9">
            <a:extLst>
              <a:ext uri="{FF2B5EF4-FFF2-40B4-BE49-F238E27FC236}">
                <a16:creationId xmlns:a16="http://schemas.microsoft.com/office/drawing/2014/main" id="{CC2D454D-73BD-4A33-B81B-CFFE0554D0EA}"/>
              </a:ext>
            </a:extLst>
          </p:cNvPr>
          <p:cNvSpPr/>
          <p:nvPr/>
        </p:nvSpPr>
        <p:spPr>
          <a:xfrm>
            <a:off x="442084" y="568283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2993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C40B85-24BD-4367-81E6-3FFD4C682F3D}"/>
              </a:ext>
            </a:extLst>
          </p:cNvPr>
          <p:cNvSpPr txBox="1"/>
          <p:nvPr/>
        </p:nvSpPr>
        <p:spPr>
          <a:xfrm>
            <a:off x="700031" y="689516"/>
            <a:ext cx="1078222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b="1" i="1" dirty="0">
                <a:solidFill>
                  <a:schemeClr val="bg1"/>
                </a:solidFill>
              </a:rPr>
              <a:t>REQUISITI di </a:t>
            </a:r>
            <a:r>
              <a:rPr lang="it-IT" sz="4000" b="1" i="1" dirty="0" err="1" smtClean="0">
                <a:solidFill>
                  <a:schemeClr val="bg1"/>
                </a:solidFill>
              </a:rPr>
              <a:t>CdS</a:t>
            </a:r>
            <a:r>
              <a:rPr lang="it-IT" sz="4000" b="1" i="1" dirty="0" smtClean="0">
                <a:solidFill>
                  <a:schemeClr val="bg1"/>
                </a:solidFill>
              </a:rPr>
              <a:t> </a:t>
            </a:r>
            <a:r>
              <a:rPr lang="it-IT" sz="3200" i="1" dirty="0" smtClean="0">
                <a:solidFill>
                  <a:schemeClr val="bg1"/>
                </a:solidFill>
              </a:rPr>
              <a:t>per raggiungere il massimo della qualità</a:t>
            </a:r>
            <a:endParaRPr lang="it-IT" sz="3200" b="1" i="1" dirty="0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B26B0EC-A85A-0E4C-897F-AB8D33D98F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2608" y="2017060"/>
            <a:ext cx="6156240" cy="413294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FECFC28-67EB-4F15-9991-7607C50125F8}"/>
              </a:ext>
            </a:extLst>
          </p:cNvPr>
          <p:cNvSpPr txBox="1"/>
          <p:nvPr/>
        </p:nvSpPr>
        <p:spPr>
          <a:xfrm>
            <a:off x="922318" y="1698943"/>
            <a:ext cx="6466935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dirty="0">
                <a:cs typeface="Calibri"/>
              </a:rPr>
              <a:t/>
            </a:r>
            <a:br>
              <a:rPr lang="it-IT" sz="2800" dirty="0">
                <a:cs typeface="Calibri"/>
              </a:rPr>
            </a:br>
            <a:r>
              <a:rPr lang="it-IT" sz="2800" dirty="0">
                <a:cs typeface="Calibri"/>
              </a:rPr>
              <a:t/>
            </a:r>
            <a:br>
              <a:rPr lang="it-IT" sz="2800" dirty="0">
                <a:cs typeface="Calibri"/>
              </a:rPr>
            </a:br>
            <a:r>
              <a:rPr lang="it-IT" sz="2800" dirty="0">
                <a:cs typeface="Calibri"/>
              </a:rPr>
              <a:t/>
            </a:r>
            <a:br>
              <a:rPr lang="it-IT" sz="2800" dirty="0">
                <a:cs typeface="Calibri"/>
              </a:rPr>
            </a:br>
            <a:endParaRPr lang="it-IT" sz="2800" u="sng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48340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6518" y="1108457"/>
            <a:ext cx="3630706" cy="66655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b="1" i="1" dirty="0" smtClean="0"/>
              <a:t>Fase di PLAN</a:t>
            </a:r>
            <a:endParaRPr lang="it-IT" b="1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" y="2837329"/>
            <a:ext cx="12192000" cy="2801471"/>
          </a:xfrm>
        </p:spPr>
        <p:txBody>
          <a:bodyPr>
            <a:normAutofit fontScale="92500"/>
          </a:bodyPr>
          <a:lstStyle/>
          <a:p>
            <a:pPr algn="l"/>
            <a:r>
              <a:rPr lang="it-IT" u="sng" dirty="0" smtClean="0">
                <a:solidFill>
                  <a:schemeClr val="tx1"/>
                </a:solidFill>
                <a:cs typeface="Calibri"/>
              </a:rPr>
              <a:t>Pianificazione</a:t>
            </a:r>
            <a:r>
              <a:rPr lang="it-IT" dirty="0" smtClean="0">
                <a:solidFill>
                  <a:schemeClr val="tx1"/>
                </a:solidFill>
                <a:cs typeface="Calibri"/>
              </a:rPr>
              <a:t> dell'attività didattica centrata sullo studente.</a:t>
            </a:r>
            <a:endParaRPr lang="it-IT" dirty="0" smtClean="0">
              <a:solidFill>
                <a:schemeClr val="tx1"/>
              </a:solidFill>
            </a:endParaRP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Il Presidio coadiuva e supervisiona le strutture (</a:t>
            </a:r>
            <a:r>
              <a:rPr lang="it-IT" dirty="0" err="1" smtClean="0">
                <a:solidFill>
                  <a:schemeClr val="tx1"/>
                </a:solidFill>
              </a:rPr>
              <a:t>CdS</a:t>
            </a:r>
            <a:r>
              <a:rPr lang="it-IT" dirty="0" smtClean="0">
                <a:solidFill>
                  <a:schemeClr val="tx1"/>
                </a:solidFill>
              </a:rPr>
              <a:t>, Dipartimenti, Scuola) nello svolgimento degli adempimenti previsti per il perseguimento degli obiettivi, fornendo opportune </a:t>
            </a:r>
            <a:r>
              <a:rPr lang="it-IT" b="1" dirty="0" smtClean="0">
                <a:solidFill>
                  <a:schemeClr val="tx1"/>
                </a:solidFill>
              </a:rPr>
              <a:t>istruzioni per la redazione dei documenti. </a:t>
            </a:r>
          </a:p>
          <a:p>
            <a:endParaRPr lang="it-IT" b="1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2047" y="1108356"/>
            <a:ext cx="2994212" cy="7204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b="1" i="1" dirty="0" smtClean="0"/>
              <a:t>Fase di DO</a:t>
            </a:r>
            <a:endParaRPr lang="it-IT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2675964"/>
            <a:ext cx="93188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/>
              <a:t>Attuazione delle azioni previste  e messa a disposizione </a:t>
            </a:r>
            <a:r>
              <a:rPr lang="it-IT" sz="2400" dirty="0" smtClean="0"/>
              <a:t>di un'adeguata dotazione di personale docente e tecnico-amministrativo, strutture funzionali e accessibili agli studenti.</a:t>
            </a:r>
          </a:p>
          <a:p>
            <a:endParaRPr lang="it-IT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1033</Words>
  <Application>Microsoft Office PowerPoint</Application>
  <PresentationFormat>Widescreen</PresentationFormat>
  <Paragraphs>143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Fase di PLAN</vt:lpstr>
      <vt:lpstr>Fase di DO</vt:lpstr>
      <vt:lpstr>Fase di CHECK</vt:lpstr>
      <vt:lpstr>Presentazione standard di PowerPoint</vt:lpstr>
      <vt:lpstr>Gli Attori: </vt:lpstr>
      <vt:lpstr>ORGANI DI GOVERNO</vt:lpstr>
      <vt:lpstr>Presentazione standard di PowerPoint</vt:lpstr>
      <vt:lpstr>Presentazione standard di PowerPoint</vt:lpstr>
      <vt:lpstr>Presentazione standard di PowerPoint</vt:lpstr>
      <vt:lpstr>Composizione attuale CPDS:</vt:lpstr>
      <vt:lpstr>Corsi di Studio CdS</vt:lpstr>
      <vt:lpstr>Dipartimento</vt:lpstr>
      <vt:lpstr>La Scuola Interdipartimentale di Economia e Giurisprudenza dell’Università di Napoli Parthenope nasce con il fine di favorire il coordinamento delle attività didattiche delle aree di Economia e Giurisprudenza.</vt:lpstr>
      <vt:lpstr>Voce in capitolo degli studenti</vt:lpstr>
      <vt:lpstr>Presentazione standard di PowerPoint</vt:lpstr>
      <vt:lpstr>Imparare a navigare sul portale studenti: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Roberta</dc:creator>
  <cp:lastModifiedBy>Francesca Salerno</cp:lastModifiedBy>
  <cp:revision>1383</cp:revision>
  <dcterms:created xsi:type="dcterms:W3CDTF">2012-07-30T23:18:30Z</dcterms:created>
  <dcterms:modified xsi:type="dcterms:W3CDTF">2019-04-16T15:41:48Z</dcterms:modified>
</cp:coreProperties>
</file>